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7574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31862"/>
          </a:xfrm>
          <a:prstGeom prst="rect">
            <a:avLst/>
          </a:prstGeom>
          <a:solidFill>
            <a:srgbClr val="1D1D1B"/>
          </a:solidFill>
          <a:ln/>
        </p:spPr>
      </p:sp>
      <p:sp>
        <p:nvSpPr>
          <p:cNvPr id="4" name="Text 2"/>
          <p:cNvSpPr/>
          <p:nvPr/>
        </p:nvSpPr>
        <p:spPr>
          <a:xfrm>
            <a:off x="4281488" y="580073"/>
            <a:ext cx="6067306" cy="659130"/>
          </a:xfrm>
          <a:prstGeom prst="rect">
            <a:avLst/>
          </a:prstGeom>
          <a:noFill/>
          <a:ln/>
        </p:spPr>
        <p:txBody>
          <a:bodyPr wrap="none" rtlCol="0" anchor="t"/>
          <a:lstStyle/>
          <a:p>
            <a:pPr marL="0" indent="0" algn="ctr">
              <a:lnSpc>
                <a:spcPts val="5191"/>
              </a:lnSpc>
              <a:buNone/>
            </a:pPr>
            <a:r>
              <a:rPr lang="en-US" sz="4153" b="1" dirty="0">
                <a:solidFill>
                  <a:srgbClr val="FFD1A7"/>
                </a:solidFill>
                <a:latin typeface="Tomorrow" pitchFamily="34" charset="0"/>
                <a:ea typeface="Tomorrow" pitchFamily="34" charset="-122"/>
                <a:cs typeface="Tomorrow" pitchFamily="34" charset="-120"/>
              </a:rPr>
              <a:t>CAPSTONE PROJECT </a:t>
            </a:r>
            <a:r>
              <a:rPr lang="en-US" sz="4153" b="1" dirty="0">
                <a:solidFill>
                  <a:srgbClr val="EDEDE8"/>
                </a:solidFill>
                <a:latin typeface="Tomorrow" pitchFamily="34" charset="0"/>
                <a:ea typeface="Tomorrow" pitchFamily="34" charset="-122"/>
                <a:cs typeface="Tomorrow" pitchFamily="34" charset="-120"/>
              </a:rPr>
              <a:t>    </a:t>
            </a:r>
            <a:endParaRPr lang="en-US" sz="4153" dirty="0"/>
          </a:p>
        </p:txBody>
      </p:sp>
      <p:sp>
        <p:nvSpPr>
          <p:cNvPr id="5" name="Text 3"/>
          <p:cNvSpPr/>
          <p:nvPr/>
        </p:nvSpPr>
        <p:spPr>
          <a:xfrm>
            <a:off x="1553647" y="1661041"/>
            <a:ext cx="11522988" cy="337542"/>
          </a:xfrm>
          <a:prstGeom prst="rect">
            <a:avLst/>
          </a:prstGeom>
          <a:noFill/>
          <a:ln/>
        </p:spPr>
        <p:txBody>
          <a:bodyPr wrap="none" rtlCol="0" anchor="t"/>
          <a:lstStyle/>
          <a:p>
            <a:pPr marL="0" indent="0">
              <a:lnSpc>
                <a:spcPts val="2658"/>
              </a:lnSpc>
              <a:buNone/>
            </a:pPr>
            <a:endParaRPr lang="en-US" sz="1661" dirty="0"/>
          </a:p>
        </p:txBody>
      </p:sp>
      <p:sp>
        <p:nvSpPr>
          <p:cNvPr id="6" name="Text 4"/>
          <p:cNvSpPr/>
          <p:nvPr/>
        </p:nvSpPr>
        <p:spPr>
          <a:xfrm>
            <a:off x="2066211" y="2314932"/>
            <a:ext cx="10497860" cy="659130"/>
          </a:xfrm>
          <a:prstGeom prst="rect">
            <a:avLst/>
          </a:prstGeom>
          <a:noFill/>
          <a:ln/>
        </p:spPr>
        <p:txBody>
          <a:bodyPr wrap="none" rtlCol="0" anchor="t"/>
          <a:lstStyle/>
          <a:p>
            <a:pPr marL="0" indent="0" algn="ctr">
              <a:lnSpc>
                <a:spcPts val="5191"/>
              </a:lnSpc>
              <a:buNone/>
            </a:pPr>
            <a:r>
              <a:rPr lang="en-US" sz="4153" b="1" dirty="0">
                <a:solidFill>
                  <a:srgbClr val="EDEDE8"/>
                </a:solidFill>
                <a:latin typeface="Tomorrow" pitchFamily="34" charset="0"/>
                <a:ea typeface="Tomorrow" pitchFamily="34" charset="-122"/>
                <a:cs typeface="Tomorrow" pitchFamily="34" charset="-120"/>
              </a:rPr>
              <a:t>TITLE: R</a:t>
            </a:r>
            <a:r>
              <a:rPr lang="en-US" sz="4153" b="1" dirty="0">
                <a:solidFill>
                  <a:srgbClr val="E1E1DF"/>
                </a:solidFill>
                <a:latin typeface="Tomorrow" pitchFamily="34" charset="0"/>
                <a:ea typeface="Tomorrow" pitchFamily="34" charset="-122"/>
                <a:cs typeface="Tomorrow" pitchFamily="34" charset="-120"/>
              </a:rPr>
              <a:t>wanda's Digital Transformation</a:t>
            </a:r>
            <a:endParaRPr lang="en-US" sz="4153" dirty="0"/>
          </a:p>
        </p:txBody>
      </p:sp>
      <p:sp>
        <p:nvSpPr>
          <p:cNvPr id="7" name="Text 5"/>
          <p:cNvSpPr/>
          <p:nvPr/>
        </p:nvSpPr>
        <p:spPr>
          <a:xfrm>
            <a:off x="1553647" y="3290411"/>
            <a:ext cx="11522988" cy="337542"/>
          </a:xfrm>
          <a:prstGeom prst="rect">
            <a:avLst/>
          </a:prstGeom>
          <a:noFill/>
          <a:ln/>
        </p:spPr>
        <p:txBody>
          <a:bodyPr wrap="none" rtlCol="0" anchor="t"/>
          <a:lstStyle/>
          <a:p>
            <a:pPr marL="0" indent="0" algn="ctr">
              <a:lnSpc>
                <a:spcPts val="2658"/>
              </a:lnSpc>
              <a:buNone/>
            </a:pPr>
            <a:endParaRPr lang="en-US" sz="1661" dirty="0"/>
          </a:p>
        </p:txBody>
      </p:sp>
      <p:sp>
        <p:nvSpPr>
          <p:cNvPr id="8" name="Text 6"/>
          <p:cNvSpPr/>
          <p:nvPr/>
        </p:nvSpPr>
        <p:spPr>
          <a:xfrm>
            <a:off x="1553647" y="3865245"/>
            <a:ext cx="11522988" cy="337542"/>
          </a:xfrm>
          <a:prstGeom prst="rect">
            <a:avLst/>
          </a:prstGeom>
          <a:noFill/>
          <a:ln/>
        </p:spPr>
        <p:txBody>
          <a:bodyPr wrap="none" rtlCol="0" anchor="t"/>
          <a:lstStyle/>
          <a:p>
            <a:pPr marL="0" indent="0">
              <a:lnSpc>
                <a:spcPts val="2658"/>
              </a:lnSpc>
              <a:buNone/>
            </a:pPr>
            <a:endParaRPr lang="en-US" sz="1661" dirty="0"/>
          </a:p>
        </p:txBody>
      </p:sp>
      <p:sp>
        <p:nvSpPr>
          <p:cNvPr id="9" name="Text 7"/>
          <p:cNvSpPr/>
          <p:nvPr/>
        </p:nvSpPr>
        <p:spPr>
          <a:xfrm>
            <a:off x="1553647" y="4440079"/>
            <a:ext cx="11522988" cy="337542"/>
          </a:xfrm>
          <a:prstGeom prst="rect">
            <a:avLst/>
          </a:prstGeom>
          <a:noFill/>
          <a:ln/>
        </p:spPr>
        <p:txBody>
          <a:bodyPr wrap="none" rtlCol="0" anchor="t"/>
          <a:lstStyle/>
          <a:p>
            <a:pPr marL="0" indent="0">
              <a:lnSpc>
                <a:spcPts val="2658"/>
              </a:lnSpc>
              <a:buNone/>
            </a:pPr>
            <a:endParaRPr lang="en-US" sz="1661" dirty="0"/>
          </a:p>
        </p:txBody>
      </p:sp>
      <p:sp>
        <p:nvSpPr>
          <p:cNvPr id="10" name="Text 8"/>
          <p:cNvSpPr/>
          <p:nvPr/>
        </p:nvSpPr>
        <p:spPr>
          <a:xfrm>
            <a:off x="1553647" y="5014913"/>
            <a:ext cx="11522988" cy="337542"/>
          </a:xfrm>
          <a:prstGeom prst="rect">
            <a:avLst/>
          </a:prstGeom>
          <a:noFill/>
          <a:ln/>
        </p:spPr>
        <p:txBody>
          <a:bodyPr wrap="none" rtlCol="0" anchor="t"/>
          <a:lstStyle/>
          <a:p>
            <a:pPr marL="0" indent="0">
              <a:lnSpc>
                <a:spcPts val="2658"/>
              </a:lnSpc>
              <a:buNone/>
            </a:pPr>
            <a:endParaRPr lang="en-US" sz="1661" dirty="0"/>
          </a:p>
        </p:txBody>
      </p:sp>
      <p:sp>
        <p:nvSpPr>
          <p:cNvPr id="11" name="Text 9"/>
          <p:cNvSpPr/>
          <p:nvPr/>
        </p:nvSpPr>
        <p:spPr>
          <a:xfrm>
            <a:off x="1553647" y="5589746"/>
            <a:ext cx="11522988" cy="337542"/>
          </a:xfrm>
          <a:prstGeom prst="rect">
            <a:avLst/>
          </a:prstGeom>
          <a:noFill/>
          <a:ln/>
        </p:spPr>
        <p:txBody>
          <a:bodyPr wrap="none" rtlCol="0" anchor="t"/>
          <a:lstStyle/>
          <a:p>
            <a:pPr marL="0" indent="0">
              <a:lnSpc>
                <a:spcPts val="2658"/>
              </a:lnSpc>
              <a:buNone/>
            </a:pPr>
            <a:endParaRPr lang="en-US" sz="1661" dirty="0"/>
          </a:p>
        </p:txBody>
      </p:sp>
      <p:sp>
        <p:nvSpPr>
          <p:cNvPr id="12" name="Text 10"/>
          <p:cNvSpPr/>
          <p:nvPr/>
        </p:nvSpPr>
        <p:spPr>
          <a:xfrm>
            <a:off x="1553647" y="6164580"/>
            <a:ext cx="11522988" cy="337542"/>
          </a:xfrm>
          <a:prstGeom prst="rect">
            <a:avLst/>
          </a:prstGeom>
          <a:noFill/>
          <a:ln/>
        </p:spPr>
        <p:txBody>
          <a:bodyPr wrap="none" rtlCol="0" anchor="t"/>
          <a:lstStyle/>
          <a:p>
            <a:pPr marL="0" indent="0">
              <a:lnSpc>
                <a:spcPts val="2658"/>
              </a:lnSpc>
              <a:buNone/>
            </a:pPr>
            <a:r>
              <a:rPr lang="en-US" sz="1661" dirty="0">
                <a:solidFill>
                  <a:srgbClr val="C9C9C0"/>
                </a:solidFill>
                <a:latin typeface="Tomorrow" pitchFamily="34" charset="0"/>
                <a:ea typeface="Tomorrow" pitchFamily="34" charset="-122"/>
                <a:cs typeface="Tomorrow" pitchFamily="34" charset="-120"/>
              </a:rPr>
              <a:t>                                                                                                                                                                       N.CHARAN KUMAR</a:t>
            </a:r>
            <a:endParaRPr lang="en-US" sz="1661" dirty="0"/>
          </a:p>
        </p:txBody>
      </p:sp>
      <p:sp>
        <p:nvSpPr>
          <p:cNvPr id="13" name="Text 11"/>
          <p:cNvSpPr/>
          <p:nvPr/>
        </p:nvSpPr>
        <p:spPr>
          <a:xfrm>
            <a:off x="1553647" y="6739414"/>
            <a:ext cx="11522988" cy="337542"/>
          </a:xfrm>
          <a:prstGeom prst="rect">
            <a:avLst/>
          </a:prstGeom>
          <a:noFill/>
          <a:ln/>
        </p:spPr>
        <p:txBody>
          <a:bodyPr wrap="none" rtlCol="0" anchor="t"/>
          <a:lstStyle/>
          <a:p>
            <a:pPr marL="0" indent="0">
              <a:lnSpc>
                <a:spcPts val="2658"/>
              </a:lnSpc>
              <a:buNone/>
            </a:pPr>
            <a:r>
              <a:rPr lang="en-US" sz="1661" dirty="0">
                <a:solidFill>
                  <a:srgbClr val="C9C9C0"/>
                </a:solidFill>
                <a:latin typeface="Tomorrow" pitchFamily="34" charset="0"/>
                <a:ea typeface="Tomorrow" pitchFamily="34" charset="-122"/>
                <a:cs typeface="Tomorrow" pitchFamily="34" charset="-120"/>
              </a:rPr>
              <a:t>                                                                                                                                                                       A.DINAKAR SAI</a:t>
            </a:r>
            <a:endParaRPr lang="en-US" sz="1661" dirty="0"/>
          </a:p>
        </p:txBody>
      </p:sp>
      <p:sp>
        <p:nvSpPr>
          <p:cNvPr id="14" name="Text 12"/>
          <p:cNvSpPr/>
          <p:nvPr/>
        </p:nvSpPr>
        <p:spPr>
          <a:xfrm>
            <a:off x="1553647" y="7314248"/>
            <a:ext cx="11522988" cy="337542"/>
          </a:xfrm>
          <a:prstGeom prst="rect">
            <a:avLst/>
          </a:prstGeom>
          <a:noFill/>
          <a:ln/>
        </p:spPr>
        <p:txBody>
          <a:bodyPr wrap="none" rtlCol="0" anchor="t"/>
          <a:lstStyle/>
          <a:p>
            <a:pPr marL="0" indent="0">
              <a:lnSpc>
                <a:spcPts val="2658"/>
              </a:lnSpc>
              <a:buNone/>
            </a:pPr>
            <a:r>
              <a:rPr lang="en-US" sz="1661" dirty="0">
                <a:solidFill>
                  <a:srgbClr val="C9C9C0"/>
                </a:solidFill>
                <a:latin typeface="Tomorrow" pitchFamily="34" charset="0"/>
                <a:ea typeface="Tomorrow" pitchFamily="34" charset="-122"/>
                <a:cs typeface="Tomorrow" pitchFamily="34" charset="-120"/>
              </a:rPr>
              <a:t>                                                                                                                                                                        G.SIDHARDH     </a:t>
            </a:r>
            <a:endParaRPr lang="en-US" sz="166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688068"/>
            <a:ext cx="7415927" cy="1543050"/>
          </a:xfrm>
          <a:prstGeom prst="rect">
            <a:avLst/>
          </a:prstGeom>
          <a:noFill/>
          <a:ln/>
        </p:spPr>
        <p:txBody>
          <a:bodyPr wrap="square" rtlCol="0" anchor="t"/>
          <a:lstStyle/>
          <a:p>
            <a:pPr marL="0" indent="0">
              <a:lnSpc>
                <a:spcPts val="6075"/>
              </a:lnSpc>
              <a:buNone/>
            </a:pPr>
            <a:r>
              <a:rPr lang="en-US" sz="4860" b="1" dirty="0">
                <a:solidFill>
                  <a:srgbClr val="EDEDE8"/>
                </a:solidFill>
                <a:latin typeface="Tomorrow" pitchFamily="34" charset="0"/>
                <a:ea typeface="Tomorrow" pitchFamily="34" charset="-122"/>
                <a:cs typeface="Tomorrow" pitchFamily="34" charset="-120"/>
              </a:rPr>
              <a:t>Cybersecurity Challenges and Risks</a:t>
            </a:r>
            <a:endParaRPr lang="en-US" sz="4860" dirty="0"/>
          </a:p>
        </p:txBody>
      </p:sp>
      <p:sp>
        <p:nvSpPr>
          <p:cNvPr id="6" name="Shape 3"/>
          <p:cNvSpPr/>
          <p:nvPr/>
        </p:nvSpPr>
        <p:spPr>
          <a:xfrm>
            <a:off x="6350437" y="3601403"/>
            <a:ext cx="7415927" cy="2940129"/>
          </a:xfrm>
          <a:prstGeom prst="roundRect">
            <a:avLst>
              <a:gd name="adj" fmla="val 1511"/>
            </a:avLst>
          </a:prstGeom>
          <a:noFill/>
          <a:ln w="15240">
            <a:solidFill>
              <a:srgbClr val="FFFFFF">
                <a:alpha val="24000"/>
              </a:srgbClr>
            </a:solidFill>
            <a:prstDash val="solid"/>
          </a:ln>
        </p:spPr>
      </p:sp>
      <p:sp>
        <p:nvSpPr>
          <p:cNvPr id="7" name="Shape 4"/>
          <p:cNvSpPr/>
          <p:nvPr/>
        </p:nvSpPr>
        <p:spPr>
          <a:xfrm>
            <a:off x="6365677" y="3616643"/>
            <a:ext cx="7385447" cy="1101566"/>
          </a:xfrm>
          <a:prstGeom prst="rect">
            <a:avLst/>
          </a:prstGeom>
          <a:solidFill>
            <a:srgbClr val="FFFFFF">
              <a:alpha val="4000"/>
            </a:srgbClr>
          </a:solidFill>
          <a:ln/>
        </p:spPr>
      </p:sp>
      <p:sp>
        <p:nvSpPr>
          <p:cNvPr id="8" name="Text 5"/>
          <p:cNvSpPr/>
          <p:nvPr/>
        </p:nvSpPr>
        <p:spPr>
          <a:xfrm>
            <a:off x="6612493" y="3772376"/>
            <a:ext cx="3195280" cy="790099"/>
          </a:xfrm>
          <a:prstGeom prst="rect">
            <a:avLst/>
          </a:prstGeom>
          <a:noFill/>
          <a:ln/>
        </p:spPr>
        <p:txBody>
          <a:bodyPr wrap="square" rtlCol="0" anchor="t"/>
          <a:lstStyle/>
          <a:p>
            <a:pPr marL="0" indent="0">
              <a:lnSpc>
                <a:spcPts val="3110"/>
              </a:lnSpc>
              <a:buNone/>
            </a:pPr>
            <a:r>
              <a:rPr lang="en-US" sz="1944" dirty="0">
                <a:solidFill>
                  <a:srgbClr val="C9C9C0"/>
                </a:solidFill>
                <a:latin typeface="Tomorrow" pitchFamily="34" charset="0"/>
                <a:ea typeface="Tomorrow" pitchFamily="34" charset="-122"/>
                <a:cs typeface="Tomorrow" pitchFamily="34" charset="-120"/>
              </a:rPr>
              <a:t>Lack of Skilled Professionals</a:t>
            </a:r>
            <a:endParaRPr lang="en-US" sz="1944" dirty="0"/>
          </a:p>
        </p:txBody>
      </p:sp>
      <p:sp>
        <p:nvSpPr>
          <p:cNvPr id="9" name="Text 6"/>
          <p:cNvSpPr/>
          <p:nvPr/>
        </p:nvSpPr>
        <p:spPr>
          <a:xfrm>
            <a:off x="10309027" y="3772376"/>
            <a:ext cx="3195280" cy="395049"/>
          </a:xfrm>
          <a:prstGeom prst="rect">
            <a:avLst/>
          </a:prstGeom>
          <a:noFill/>
          <a:ln/>
        </p:spPr>
        <p:txBody>
          <a:bodyPr wrap="none" rtlCol="0" anchor="t"/>
          <a:lstStyle/>
          <a:p>
            <a:pPr marL="0" indent="0">
              <a:lnSpc>
                <a:spcPts val="3110"/>
              </a:lnSpc>
              <a:buNone/>
            </a:pPr>
            <a:r>
              <a:rPr lang="en-US" sz="1944" dirty="0">
                <a:solidFill>
                  <a:srgbClr val="C9C9C0"/>
                </a:solidFill>
                <a:latin typeface="Tomorrow" pitchFamily="34" charset="0"/>
                <a:ea typeface="Tomorrow" pitchFamily="34" charset="-122"/>
                <a:cs typeface="Tomorrow" pitchFamily="34" charset="-120"/>
              </a:rPr>
              <a:t>Difficulty Retaining Talent</a:t>
            </a:r>
            <a:endParaRPr lang="en-US" sz="1944" dirty="0"/>
          </a:p>
        </p:txBody>
      </p:sp>
      <p:sp>
        <p:nvSpPr>
          <p:cNvPr id="10" name="Shape 7"/>
          <p:cNvSpPr/>
          <p:nvPr/>
        </p:nvSpPr>
        <p:spPr>
          <a:xfrm>
            <a:off x="6365677" y="4718209"/>
            <a:ext cx="7385447" cy="1101566"/>
          </a:xfrm>
          <a:prstGeom prst="rect">
            <a:avLst/>
          </a:prstGeom>
          <a:solidFill>
            <a:srgbClr val="000000">
              <a:alpha val="4000"/>
            </a:srgbClr>
          </a:solidFill>
          <a:ln/>
        </p:spPr>
      </p:sp>
      <p:sp>
        <p:nvSpPr>
          <p:cNvPr id="11" name="Text 8"/>
          <p:cNvSpPr/>
          <p:nvPr/>
        </p:nvSpPr>
        <p:spPr>
          <a:xfrm>
            <a:off x="6612493" y="4873943"/>
            <a:ext cx="3195280" cy="790099"/>
          </a:xfrm>
          <a:prstGeom prst="rect">
            <a:avLst/>
          </a:prstGeom>
          <a:noFill/>
          <a:ln/>
        </p:spPr>
        <p:txBody>
          <a:bodyPr wrap="square" rtlCol="0" anchor="t"/>
          <a:lstStyle/>
          <a:p>
            <a:pPr marL="0" indent="0">
              <a:lnSpc>
                <a:spcPts val="3110"/>
              </a:lnSpc>
              <a:buNone/>
            </a:pPr>
            <a:r>
              <a:rPr lang="en-US" sz="1944" dirty="0">
                <a:solidFill>
                  <a:srgbClr val="C9C9C0"/>
                </a:solidFill>
                <a:latin typeface="Tomorrow" pitchFamily="34" charset="0"/>
                <a:ea typeface="Tomorrow" pitchFamily="34" charset="-122"/>
                <a:cs typeface="Tomorrow" pitchFamily="34" charset="-120"/>
              </a:rPr>
              <a:t>Limited Cybersecurity Awareness</a:t>
            </a:r>
            <a:endParaRPr lang="en-US" sz="1944" dirty="0"/>
          </a:p>
        </p:txBody>
      </p:sp>
      <p:sp>
        <p:nvSpPr>
          <p:cNvPr id="12" name="Text 9"/>
          <p:cNvSpPr/>
          <p:nvPr/>
        </p:nvSpPr>
        <p:spPr>
          <a:xfrm>
            <a:off x="10309027" y="4873943"/>
            <a:ext cx="3195280" cy="395049"/>
          </a:xfrm>
          <a:prstGeom prst="rect">
            <a:avLst/>
          </a:prstGeom>
          <a:noFill/>
          <a:ln/>
        </p:spPr>
        <p:txBody>
          <a:bodyPr wrap="none" rtlCol="0" anchor="t"/>
          <a:lstStyle/>
          <a:p>
            <a:pPr marL="0" indent="0">
              <a:lnSpc>
                <a:spcPts val="3110"/>
              </a:lnSpc>
              <a:buNone/>
            </a:pPr>
            <a:r>
              <a:rPr lang="en-US" sz="1944" dirty="0">
                <a:solidFill>
                  <a:srgbClr val="C9C9C0"/>
                </a:solidFill>
                <a:latin typeface="Tomorrow" pitchFamily="34" charset="0"/>
                <a:ea typeface="Tomorrow" pitchFamily="34" charset="-122"/>
                <a:cs typeface="Tomorrow" pitchFamily="34" charset="-120"/>
              </a:rPr>
              <a:t>Outdated Legacy Systems</a:t>
            </a:r>
            <a:endParaRPr lang="en-US" sz="1944" dirty="0"/>
          </a:p>
        </p:txBody>
      </p:sp>
      <p:sp>
        <p:nvSpPr>
          <p:cNvPr id="13" name="Shape 10"/>
          <p:cNvSpPr/>
          <p:nvPr/>
        </p:nvSpPr>
        <p:spPr>
          <a:xfrm>
            <a:off x="6365677" y="5819775"/>
            <a:ext cx="7385447" cy="706517"/>
          </a:xfrm>
          <a:prstGeom prst="rect">
            <a:avLst/>
          </a:prstGeom>
          <a:solidFill>
            <a:srgbClr val="FFFFFF">
              <a:alpha val="4000"/>
            </a:srgbClr>
          </a:solidFill>
          <a:ln/>
        </p:spPr>
      </p:sp>
      <p:sp>
        <p:nvSpPr>
          <p:cNvPr id="14" name="Text 11"/>
          <p:cNvSpPr/>
          <p:nvPr/>
        </p:nvSpPr>
        <p:spPr>
          <a:xfrm>
            <a:off x="6612493" y="5975509"/>
            <a:ext cx="3195280" cy="395049"/>
          </a:xfrm>
          <a:prstGeom prst="rect">
            <a:avLst/>
          </a:prstGeom>
          <a:noFill/>
          <a:ln/>
        </p:spPr>
        <p:txBody>
          <a:bodyPr wrap="none" rtlCol="0" anchor="t"/>
          <a:lstStyle/>
          <a:p>
            <a:pPr marL="0" indent="0">
              <a:lnSpc>
                <a:spcPts val="3110"/>
              </a:lnSpc>
              <a:buNone/>
            </a:pPr>
            <a:r>
              <a:rPr lang="en-US" sz="1944" dirty="0">
                <a:solidFill>
                  <a:srgbClr val="C9C9C0"/>
                </a:solidFill>
                <a:latin typeface="Tomorrow" pitchFamily="34" charset="0"/>
                <a:ea typeface="Tomorrow" pitchFamily="34" charset="-122"/>
                <a:cs typeface="Tomorrow" pitchFamily="34" charset="-120"/>
              </a:rPr>
              <a:t>Insufficient Funding</a:t>
            </a:r>
            <a:endParaRPr lang="en-US" sz="1944" dirty="0"/>
          </a:p>
        </p:txBody>
      </p:sp>
      <p:sp>
        <p:nvSpPr>
          <p:cNvPr id="15" name="Text 12"/>
          <p:cNvSpPr/>
          <p:nvPr/>
        </p:nvSpPr>
        <p:spPr>
          <a:xfrm>
            <a:off x="10309027" y="5975509"/>
            <a:ext cx="3195280" cy="395049"/>
          </a:xfrm>
          <a:prstGeom prst="rect">
            <a:avLst/>
          </a:prstGeom>
          <a:noFill/>
          <a:ln/>
        </p:spPr>
        <p:txBody>
          <a:bodyPr wrap="none" rtlCol="0" anchor="t"/>
          <a:lstStyle/>
          <a:p>
            <a:pPr marL="0" indent="0">
              <a:lnSpc>
                <a:spcPts val="3110"/>
              </a:lnSpc>
              <a:buNone/>
            </a:pPr>
            <a:r>
              <a:rPr lang="en-US" sz="1944" dirty="0">
                <a:solidFill>
                  <a:srgbClr val="C9C9C0"/>
                </a:solidFill>
                <a:latin typeface="Tomorrow" pitchFamily="34" charset="0"/>
                <a:ea typeface="Tomorrow" pitchFamily="34" charset="-122"/>
                <a:cs typeface="Tomorrow" pitchFamily="34" charset="-120"/>
              </a:rPr>
              <a:t>Evolving Threat Landscape</a:t>
            </a:r>
            <a:endParaRPr lang="en-US" sz="1944"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57568" y="607576"/>
            <a:ext cx="7601664" cy="1377077"/>
          </a:xfrm>
          <a:prstGeom prst="rect">
            <a:avLst/>
          </a:prstGeom>
          <a:noFill/>
          <a:ln/>
        </p:spPr>
        <p:txBody>
          <a:bodyPr wrap="square" rtlCol="0" anchor="t"/>
          <a:lstStyle/>
          <a:p>
            <a:pPr marL="0" indent="0">
              <a:lnSpc>
                <a:spcPts val="5422"/>
              </a:lnSpc>
              <a:buNone/>
            </a:pPr>
            <a:r>
              <a:rPr lang="en-US" sz="4338" b="1" dirty="0">
                <a:solidFill>
                  <a:srgbClr val="EDEDE8"/>
                </a:solidFill>
                <a:latin typeface="Tomorrow" pitchFamily="34" charset="0"/>
                <a:ea typeface="Tomorrow" pitchFamily="34" charset="-122"/>
                <a:cs typeface="Tomorrow" pitchFamily="34" charset="-120"/>
              </a:rPr>
              <a:t>Securing Rwanda's Digital Future</a:t>
            </a:r>
            <a:endParaRPr lang="en-US" sz="4338" dirty="0"/>
          </a:p>
        </p:txBody>
      </p:sp>
      <p:sp>
        <p:nvSpPr>
          <p:cNvPr id="6" name="Shape 3"/>
          <p:cNvSpPr/>
          <p:nvPr/>
        </p:nvSpPr>
        <p:spPr>
          <a:xfrm>
            <a:off x="6340197" y="2563058"/>
            <a:ext cx="495776" cy="495776"/>
          </a:xfrm>
          <a:prstGeom prst="roundRect">
            <a:avLst>
              <a:gd name="adj" fmla="val 8001"/>
            </a:avLst>
          </a:prstGeom>
          <a:solidFill>
            <a:srgbClr val="3C3C3A"/>
          </a:solidFill>
          <a:ln/>
        </p:spPr>
      </p:sp>
      <p:sp>
        <p:nvSpPr>
          <p:cNvPr id="7" name="Text 4"/>
          <p:cNvSpPr/>
          <p:nvPr/>
        </p:nvSpPr>
        <p:spPr>
          <a:xfrm>
            <a:off x="6512838" y="2645688"/>
            <a:ext cx="150376" cy="330517"/>
          </a:xfrm>
          <a:prstGeom prst="rect">
            <a:avLst/>
          </a:prstGeom>
          <a:noFill/>
          <a:ln/>
        </p:spPr>
        <p:txBody>
          <a:bodyPr wrap="none" rtlCol="0" anchor="t"/>
          <a:lstStyle/>
          <a:p>
            <a:pPr marL="0" indent="0" algn="ctr">
              <a:lnSpc>
                <a:spcPts val="2603"/>
              </a:lnSpc>
              <a:buNone/>
            </a:pPr>
            <a:r>
              <a:rPr lang="en-US" sz="2603" b="1" dirty="0">
                <a:solidFill>
                  <a:srgbClr val="C9C9C0"/>
                </a:solidFill>
                <a:latin typeface="Tomorrow" pitchFamily="34" charset="0"/>
                <a:ea typeface="Tomorrow" pitchFamily="34" charset="-122"/>
                <a:cs typeface="Tomorrow" pitchFamily="34" charset="-120"/>
              </a:rPr>
              <a:t>1</a:t>
            </a:r>
            <a:endParaRPr lang="en-US" sz="2603" dirty="0"/>
          </a:p>
        </p:txBody>
      </p:sp>
      <p:sp>
        <p:nvSpPr>
          <p:cNvPr id="8" name="Text 5"/>
          <p:cNvSpPr/>
          <p:nvPr/>
        </p:nvSpPr>
        <p:spPr>
          <a:xfrm>
            <a:off x="7800023" y="2535436"/>
            <a:ext cx="4442936" cy="344329"/>
          </a:xfrm>
          <a:prstGeom prst="rect">
            <a:avLst/>
          </a:prstGeom>
          <a:noFill/>
          <a:ln/>
        </p:spPr>
        <p:txBody>
          <a:bodyPr wrap="none" rtlCol="0" anchor="t"/>
          <a:lstStyle/>
          <a:p>
            <a:pPr marL="0" indent="0" algn="l">
              <a:lnSpc>
                <a:spcPts val="2711"/>
              </a:lnSpc>
              <a:buNone/>
            </a:pPr>
            <a:r>
              <a:rPr lang="en-US" sz="2169" b="1" dirty="0">
                <a:solidFill>
                  <a:srgbClr val="C9C9C0"/>
                </a:solidFill>
                <a:latin typeface="Tomorrow" pitchFamily="34" charset="0"/>
                <a:ea typeface="Tomorrow" pitchFamily="34" charset="-122"/>
                <a:cs typeface="Tomorrow" pitchFamily="34" charset="-120"/>
              </a:rPr>
              <a:t>National Cybersecurity Strategy</a:t>
            </a:r>
            <a:endParaRPr lang="en-US" sz="2169" dirty="0"/>
          </a:p>
        </p:txBody>
      </p:sp>
      <p:sp>
        <p:nvSpPr>
          <p:cNvPr id="9" name="Text 6"/>
          <p:cNvSpPr/>
          <p:nvPr/>
        </p:nvSpPr>
        <p:spPr>
          <a:xfrm>
            <a:off x="7800023" y="3011924"/>
            <a:ext cx="6059210" cy="705088"/>
          </a:xfrm>
          <a:prstGeom prst="rect">
            <a:avLst/>
          </a:prstGeom>
          <a:noFill/>
          <a:ln/>
        </p:spPr>
        <p:txBody>
          <a:bodyPr wrap="square" rtlCol="0" anchor="t"/>
          <a:lstStyle/>
          <a:p>
            <a:pPr marL="0" indent="0" algn="l">
              <a:lnSpc>
                <a:spcPts val="2776"/>
              </a:lnSpc>
              <a:buNone/>
            </a:pPr>
            <a:r>
              <a:rPr lang="en-US" sz="1735" dirty="0">
                <a:solidFill>
                  <a:srgbClr val="C9C9C0"/>
                </a:solidFill>
                <a:latin typeface="Tomorrow" pitchFamily="34" charset="0"/>
                <a:ea typeface="Tomorrow" pitchFamily="34" charset="-122"/>
                <a:cs typeface="Tomorrow" pitchFamily="34" charset="-120"/>
              </a:rPr>
              <a:t>Develop a comprehensive plan to address current and future cyber threats.</a:t>
            </a:r>
            <a:endParaRPr lang="en-US" sz="1735" dirty="0"/>
          </a:p>
        </p:txBody>
      </p:sp>
      <p:sp>
        <p:nvSpPr>
          <p:cNvPr id="10" name="Shape 7"/>
          <p:cNvSpPr/>
          <p:nvPr/>
        </p:nvSpPr>
        <p:spPr>
          <a:xfrm>
            <a:off x="6340197" y="4405432"/>
            <a:ext cx="495776" cy="495776"/>
          </a:xfrm>
          <a:prstGeom prst="roundRect">
            <a:avLst>
              <a:gd name="adj" fmla="val 8001"/>
            </a:avLst>
          </a:prstGeom>
          <a:solidFill>
            <a:srgbClr val="3C3C3A"/>
          </a:solidFill>
          <a:ln/>
        </p:spPr>
      </p:sp>
      <p:sp>
        <p:nvSpPr>
          <p:cNvPr id="11" name="Text 8"/>
          <p:cNvSpPr/>
          <p:nvPr/>
        </p:nvSpPr>
        <p:spPr>
          <a:xfrm>
            <a:off x="6477000" y="4488061"/>
            <a:ext cx="222052" cy="330517"/>
          </a:xfrm>
          <a:prstGeom prst="rect">
            <a:avLst/>
          </a:prstGeom>
          <a:noFill/>
          <a:ln/>
        </p:spPr>
        <p:txBody>
          <a:bodyPr wrap="none" rtlCol="0" anchor="t"/>
          <a:lstStyle/>
          <a:p>
            <a:pPr marL="0" indent="0" algn="ctr">
              <a:lnSpc>
                <a:spcPts val="2603"/>
              </a:lnSpc>
              <a:buNone/>
            </a:pPr>
            <a:r>
              <a:rPr lang="en-US" sz="2603" b="1" dirty="0">
                <a:solidFill>
                  <a:srgbClr val="C9C9C0"/>
                </a:solidFill>
                <a:latin typeface="Tomorrow" pitchFamily="34" charset="0"/>
                <a:ea typeface="Tomorrow" pitchFamily="34" charset="-122"/>
                <a:cs typeface="Tomorrow" pitchFamily="34" charset="-120"/>
              </a:rPr>
              <a:t>2</a:t>
            </a:r>
            <a:endParaRPr lang="en-US" sz="2603" dirty="0"/>
          </a:p>
        </p:txBody>
      </p:sp>
      <p:sp>
        <p:nvSpPr>
          <p:cNvPr id="12" name="Text 9"/>
          <p:cNvSpPr/>
          <p:nvPr/>
        </p:nvSpPr>
        <p:spPr>
          <a:xfrm>
            <a:off x="7800023" y="4377809"/>
            <a:ext cx="2754511" cy="344329"/>
          </a:xfrm>
          <a:prstGeom prst="rect">
            <a:avLst/>
          </a:prstGeom>
          <a:noFill/>
          <a:ln/>
        </p:spPr>
        <p:txBody>
          <a:bodyPr wrap="none" rtlCol="0" anchor="t"/>
          <a:lstStyle/>
          <a:p>
            <a:pPr marL="0" indent="0" algn="l">
              <a:lnSpc>
                <a:spcPts val="2711"/>
              </a:lnSpc>
              <a:buNone/>
            </a:pPr>
            <a:r>
              <a:rPr lang="en-US" sz="2169" b="1" dirty="0">
                <a:solidFill>
                  <a:srgbClr val="C9C9C0"/>
                </a:solidFill>
                <a:latin typeface="Tomorrow" pitchFamily="34" charset="0"/>
                <a:ea typeface="Tomorrow" pitchFamily="34" charset="-122"/>
                <a:cs typeface="Tomorrow" pitchFamily="34" charset="-120"/>
              </a:rPr>
              <a:t>Capacity Building</a:t>
            </a:r>
            <a:endParaRPr lang="en-US" sz="2169" dirty="0"/>
          </a:p>
        </p:txBody>
      </p:sp>
      <p:sp>
        <p:nvSpPr>
          <p:cNvPr id="13" name="Text 10"/>
          <p:cNvSpPr/>
          <p:nvPr/>
        </p:nvSpPr>
        <p:spPr>
          <a:xfrm>
            <a:off x="7800023" y="4854297"/>
            <a:ext cx="6059210" cy="705088"/>
          </a:xfrm>
          <a:prstGeom prst="rect">
            <a:avLst/>
          </a:prstGeom>
          <a:noFill/>
          <a:ln/>
        </p:spPr>
        <p:txBody>
          <a:bodyPr wrap="square" rtlCol="0" anchor="t"/>
          <a:lstStyle/>
          <a:p>
            <a:pPr marL="0" indent="0" algn="l">
              <a:lnSpc>
                <a:spcPts val="2776"/>
              </a:lnSpc>
              <a:buNone/>
            </a:pPr>
            <a:r>
              <a:rPr lang="en-US" sz="1735" dirty="0">
                <a:solidFill>
                  <a:srgbClr val="C9C9C0"/>
                </a:solidFill>
                <a:latin typeface="Tomorrow" pitchFamily="34" charset="0"/>
                <a:ea typeface="Tomorrow" pitchFamily="34" charset="-122"/>
                <a:cs typeface="Tomorrow" pitchFamily="34" charset="-120"/>
              </a:rPr>
              <a:t>Invest in training and upskilling Rwandan professionals in cybersecurity.</a:t>
            </a:r>
            <a:endParaRPr lang="en-US" sz="1735" dirty="0"/>
          </a:p>
        </p:txBody>
      </p:sp>
      <p:sp>
        <p:nvSpPr>
          <p:cNvPr id="14" name="Shape 11"/>
          <p:cNvSpPr/>
          <p:nvPr/>
        </p:nvSpPr>
        <p:spPr>
          <a:xfrm>
            <a:off x="6340197" y="6247805"/>
            <a:ext cx="495776" cy="495776"/>
          </a:xfrm>
          <a:prstGeom prst="roundRect">
            <a:avLst>
              <a:gd name="adj" fmla="val 8001"/>
            </a:avLst>
          </a:prstGeom>
          <a:solidFill>
            <a:srgbClr val="3C3C3A"/>
          </a:solidFill>
          <a:ln/>
        </p:spPr>
      </p:sp>
      <p:sp>
        <p:nvSpPr>
          <p:cNvPr id="15" name="Text 12"/>
          <p:cNvSpPr/>
          <p:nvPr/>
        </p:nvSpPr>
        <p:spPr>
          <a:xfrm>
            <a:off x="6477714" y="6330434"/>
            <a:ext cx="220742" cy="330517"/>
          </a:xfrm>
          <a:prstGeom prst="rect">
            <a:avLst/>
          </a:prstGeom>
          <a:noFill/>
          <a:ln/>
        </p:spPr>
        <p:txBody>
          <a:bodyPr wrap="none" rtlCol="0" anchor="t"/>
          <a:lstStyle/>
          <a:p>
            <a:pPr marL="0" indent="0" algn="ctr">
              <a:lnSpc>
                <a:spcPts val="2603"/>
              </a:lnSpc>
              <a:buNone/>
            </a:pPr>
            <a:r>
              <a:rPr lang="en-US" sz="2603" b="1" dirty="0">
                <a:solidFill>
                  <a:srgbClr val="C9C9C0"/>
                </a:solidFill>
                <a:latin typeface="Tomorrow" pitchFamily="34" charset="0"/>
                <a:ea typeface="Tomorrow" pitchFamily="34" charset="-122"/>
                <a:cs typeface="Tomorrow" pitchFamily="34" charset="-120"/>
              </a:rPr>
              <a:t>3</a:t>
            </a:r>
            <a:endParaRPr lang="en-US" sz="2603" dirty="0"/>
          </a:p>
        </p:txBody>
      </p:sp>
      <p:sp>
        <p:nvSpPr>
          <p:cNvPr id="16" name="Text 13"/>
          <p:cNvSpPr/>
          <p:nvPr/>
        </p:nvSpPr>
        <p:spPr>
          <a:xfrm>
            <a:off x="7800023" y="6220182"/>
            <a:ext cx="3830717" cy="344329"/>
          </a:xfrm>
          <a:prstGeom prst="rect">
            <a:avLst/>
          </a:prstGeom>
          <a:noFill/>
          <a:ln/>
        </p:spPr>
        <p:txBody>
          <a:bodyPr wrap="none" rtlCol="0" anchor="t"/>
          <a:lstStyle/>
          <a:p>
            <a:pPr marL="0" indent="0" algn="l">
              <a:lnSpc>
                <a:spcPts val="2711"/>
              </a:lnSpc>
              <a:buNone/>
            </a:pPr>
            <a:r>
              <a:rPr lang="en-US" sz="2169" b="1" dirty="0">
                <a:solidFill>
                  <a:srgbClr val="C9C9C0"/>
                </a:solidFill>
                <a:latin typeface="Tomorrow" pitchFamily="34" charset="0"/>
                <a:ea typeface="Tomorrow" pitchFamily="34" charset="-122"/>
                <a:cs typeface="Tomorrow" pitchFamily="34" charset="-120"/>
              </a:rPr>
              <a:t>Public-Private Partnerships</a:t>
            </a:r>
            <a:endParaRPr lang="en-US" sz="2169" dirty="0"/>
          </a:p>
        </p:txBody>
      </p:sp>
      <p:sp>
        <p:nvSpPr>
          <p:cNvPr id="17" name="Text 14"/>
          <p:cNvSpPr/>
          <p:nvPr/>
        </p:nvSpPr>
        <p:spPr>
          <a:xfrm>
            <a:off x="7800023" y="6696670"/>
            <a:ext cx="6059210" cy="705088"/>
          </a:xfrm>
          <a:prstGeom prst="rect">
            <a:avLst/>
          </a:prstGeom>
          <a:noFill/>
          <a:ln/>
        </p:spPr>
        <p:txBody>
          <a:bodyPr wrap="square" rtlCol="0" anchor="t"/>
          <a:lstStyle/>
          <a:p>
            <a:pPr marL="0" indent="0" algn="l">
              <a:lnSpc>
                <a:spcPts val="2776"/>
              </a:lnSpc>
              <a:buNone/>
            </a:pPr>
            <a:r>
              <a:rPr lang="en-US" sz="1735" dirty="0">
                <a:solidFill>
                  <a:srgbClr val="C9C9C0"/>
                </a:solidFill>
                <a:latin typeface="Tomorrow" pitchFamily="34" charset="0"/>
                <a:ea typeface="Tomorrow" pitchFamily="34" charset="-122"/>
                <a:cs typeface="Tomorrow" pitchFamily="34" charset="-120"/>
              </a:rPr>
              <a:t>Collaborate with the private sector to enhance the country's digital resilience.</a:t>
            </a:r>
            <a:endParaRPr lang="en-US" sz="1735"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sp>
        <p:nvSpPr>
          <p:cNvPr id="4" name="Text 2"/>
          <p:cNvSpPr/>
          <p:nvPr/>
        </p:nvSpPr>
        <p:spPr>
          <a:xfrm>
            <a:off x="864037" y="1062990"/>
            <a:ext cx="6172200" cy="771525"/>
          </a:xfrm>
          <a:prstGeom prst="rect">
            <a:avLst/>
          </a:prstGeom>
          <a:noFill/>
          <a:ln/>
        </p:spPr>
        <p:txBody>
          <a:bodyPr wrap="none" rtlCol="0" anchor="t"/>
          <a:lstStyle/>
          <a:p>
            <a:pPr marL="0" indent="0">
              <a:lnSpc>
                <a:spcPts val="6075"/>
              </a:lnSpc>
              <a:buNone/>
            </a:pPr>
            <a:endParaRPr lang="en-US" sz="4860" dirty="0"/>
          </a:p>
        </p:txBody>
      </p:sp>
      <p:pic>
        <p:nvPicPr>
          <p:cNvPr id="5" name="Image 0" descr="preencoded.png"/>
          <p:cNvPicPr>
            <a:picLocks noChangeAspect="1"/>
          </p:cNvPicPr>
          <p:nvPr/>
        </p:nvPicPr>
        <p:blipFill>
          <a:blip r:embed="rId3"/>
          <a:stretch>
            <a:fillRect/>
          </a:stretch>
        </p:blipFill>
        <p:spPr>
          <a:xfrm>
            <a:off x="864037" y="2328267"/>
            <a:ext cx="12902327" cy="483834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784747"/>
            <a:ext cx="7415927" cy="2314575"/>
          </a:xfrm>
          <a:prstGeom prst="rect">
            <a:avLst/>
          </a:prstGeom>
          <a:noFill/>
          <a:ln/>
        </p:spPr>
        <p:txBody>
          <a:bodyPr wrap="square" rtlCol="0" anchor="t"/>
          <a:lstStyle/>
          <a:p>
            <a:pPr marL="0" indent="0">
              <a:lnSpc>
                <a:spcPts val="6075"/>
              </a:lnSpc>
              <a:buNone/>
            </a:pPr>
            <a:r>
              <a:rPr lang="en-US" sz="4860" b="1" dirty="0">
                <a:solidFill>
                  <a:srgbClr val="EDEDE8"/>
                </a:solidFill>
                <a:latin typeface="Tomorrow" pitchFamily="34" charset="0"/>
                <a:ea typeface="Tomorrow" pitchFamily="34" charset="-122"/>
                <a:cs typeface="Tomorrow" pitchFamily="34" charset="-120"/>
              </a:rPr>
              <a:t>Empowering Youth Through Digital Skills Training</a:t>
            </a:r>
            <a:endParaRPr lang="en-US" sz="4860" dirty="0"/>
          </a:p>
        </p:txBody>
      </p:sp>
      <p:sp>
        <p:nvSpPr>
          <p:cNvPr id="6" name="Text 3"/>
          <p:cNvSpPr/>
          <p:nvPr/>
        </p:nvSpPr>
        <p:spPr>
          <a:xfrm>
            <a:off x="6350437" y="4469606"/>
            <a:ext cx="7415927" cy="1975247"/>
          </a:xfrm>
          <a:prstGeom prst="rect">
            <a:avLst/>
          </a:prstGeom>
          <a:noFill/>
          <a:ln/>
        </p:spPr>
        <p:txBody>
          <a:bodyPr wrap="square" rtlCol="0" anchor="t"/>
          <a:lstStyle/>
          <a:p>
            <a:pPr marL="0" indent="0">
              <a:lnSpc>
                <a:spcPts val="3110"/>
              </a:lnSpc>
              <a:buNone/>
            </a:pPr>
            <a:r>
              <a:rPr lang="en-US" sz="1944" dirty="0">
                <a:solidFill>
                  <a:srgbClr val="C9C9C0"/>
                </a:solidFill>
                <a:latin typeface="Tomorrow" pitchFamily="34" charset="0"/>
                <a:ea typeface="Tomorrow" pitchFamily="34" charset="-122"/>
                <a:cs typeface="Tomorrow" pitchFamily="34" charset="-120"/>
              </a:rPr>
              <a:t>As part of Rwanda's digital transformation efforts, empowering the youth with essential digital skills is paramount. By providing training programs focused on coding, digital literacy, and entrepreneurship, Rwanda is shaping a tech-savvy workforce for the future.</a:t>
            </a:r>
            <a:endParaRPr lang="en-US" sz="194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30672"/>
          </a:xfrm>
          <a:prstGeom prst="rect">
            <a:avLst/>
          </a:prstGeom>
          <a:solidFill>
            <a:srgbClr val="1D1D1B"/>
          </a:solidFill>
          <a:ln/>
        </p:spPr>
      </p:sp>
      <p:sp>
        <p:nvSpPr>
          <p:cNvPr id="4" name="Text 2"/>
          <p:cNvSpPr/>
          <p:nvPr/>
        </p:nvSpPr>
        <p:spPr>
          <a:xfrm>
            <a:off x="2445782" y="647105"/>
            <a:ext cx="9738598" cy="735449"/>
          </a:xfrm>
          <a:prstGeom prst="rect">
            <a:avLst/>
          </a:prstGeom>
          <a:noFill/>
          <a:ln/>
        </p:spPr>
        <p:txBody>
          <a:bodyPr wrap="none" rtlCol="0" anchor="t"/>
          <a:lstStyle/>
          <a:p>
            <a:pPr marL="0" indent="0" algn="ctr">
              <a:lnSpc>
                <a:spcPts val="5791"/>
              </a:lnSpc>
              <a:buNone/>
            </a:pPr>
            <a:r>
              <a:rPr lang="en-US" sz="4633" b="1" dirty="0">
                <a:solidFill>
                  <a:srgbClr val="EDEDE8"/>
                </a:solidFill>
                <a:latin typeface="Tomorrow" pitchFamily="34" charset="0"/>
                <a:ea typeface="Tomorrow" pitchFamily="34" charset="-122"/>
                <a:cs typeface="Tomorrow" pitchFamily="34" charset="-120"/>
              </a:rPr>
              <a:t>Rwanda's Digital Transformation</a:t>
            </a:r>
            <a:endParaRPr lang="en-US" sz="4633" dirty="0"/>
          </a:p>
        </p:txBody>
      </p:sp>
      <p:sp>
        <p:nvSpPr>
          <p:cNvPr id="5" name="Shape 3"/>
          <p:cNvSpPr/>
          <p:nvPr/>
        </p:nvSpPr>
        <p:spPr>
          <a:xfrm>
            <a:off x="7050345" y="2117884"/>
            <a:ext cx="529471" cy="529471"/>
          </a:xfrm>
          <a:prstGeom prst="roundRect">
            <a:avLst>
              <a:gd name="adj" fmla="val 8001"/>
            </a:avLst>
          </a:prstGeom>
          <a:solidFill>
            <a:srgbClr val="3C3C3A"/>
          </a:solidFill>
          <a:ln/>
        </p:spPr>
      </p:sp>
      <p:sp>
        <p:nvSpPr>
          <p:cNvPr id="6" name="Text 4"/>
          <p:cNvSpPr/>
          <p:nvPr/>
        </p:nvSpPr>
        <p:spPr>
          <a:xfrm>
            <a:off x="7234773" y="2206109"/>
            <a:ext cx="160615" cy="353020"/>
          </a:xfrm>
          <a:prstGeom prst="rect">
            <a:avLst/>
          </a:prstGeom>
          <a:noFill/>
          <a:ln/>
        </p:spPr>
        <p:txBody>
          <a:bodyPr wrap="none" rtlCol="0" anchor="t"/>
          <a:lstStyle/>
          <a:p>
            <a:pPr marL="0" indent="0" algn="ctr">
              <a:lnSpc>
                <a:spcPts val="2780"/>
              </a:lnSpc>
              <a:buNone/>
            </a:pPr>
            <a:r>
              <a:rPr lang="en-US" sz="2780" b="1" dirty="0">
                <a:solidFill>
                  <a:srgbClr val="C9C9C0"/>
                </a:solidFill>
                <a:latin typeface="Tomorrow" pitchFamily="34" charset="0"/>
                <a:ea typeface="Tomorrow" pitchFamily="34" charset="-122"/>
                <a:cs typeface="Tomorrow" pitchFamily="34" charset="-120"/>
              </a:rPr>
              <a:t>1</a:t>
            </a:r>
            <a:endParaRPr lang="en-US" sz="2780" dirty="0"/>
          </a:p>
        </p:txBody>
      </p:sp>
      <p:sp>
        <p:nvSpPr>
          <p:cNvPr id="7" name="Text 5"/>
          <p:cNvSpPr/>
          <p:nvPr/>
        </p:nvSpPr>
        <p:spPr>
          <a:xfrm>
            <a:off x="1824037" y="2088475"/>
            <a:ext cx="4196715" cy="441246"/>
          </a:xfrm>
          <a:prstGeom prst="rect">
            <a:avLst/>
          </a:prstGeom>
          <a:noFill/>
          <a:ln/>
        </p:spPr>
        <p:txBody>
          <a:bodyPr wrap="none" rtlCol="0" anchor="t"/>
          <a:lstStyle/>
          <a:p>
            <a:pPr marL="0" indent="0" algn="r">
              <a:lnSpc>
                <a:spcPts val="3474"/>
              </a:lnSpc>
              <a:buNone/>
            </a:pPr>
            <a:r>
              <a:rPr lang="en-US" sz="2780" b="1" dirty="0">
                <a:solidFill>
                  <a:srgbClr val="C9C9C0"/>
                </a:solidFill>
                <a:latin typeface="Tomorrow" pitchFamily="34" charset="0"/>
                <a:ea typeface="Tomorrow" pitchFamily="34" charset="-122"/>
                <a:cs typeface="Tomorrow" pitchFamily="34" charset="-120"/>
              </a:rPr>
              <a:t>Laying the Groundwork</a:t>
            </a:r>
            <a:endParaRPr lang="en-US" sz="2780" dirty="0"/>
          </a:p>
        </p:txBody>
      </p:sp>
      <p:sp>
        <p:nvSpPr>
          <p:cNvPr id="8" name="Text 6"/>
          <p:cNvSpPr/>
          <p:nvPr/>
        </p:nvSpPr>
        <p:spPr>
          <a:xfrm>
            <a:off x="887492" y="2670810"/>
            <a:ext cx="5133261" cy="1506379"/>
          </a:xfrm>
          <a:prstGeom prst="rect">
            <a:avLst/>
          </a:prstGeom>
          <a:noFill/>
          <a:ln/>
        </p:spPr>
        <p:txBody>
          <a:bodyPr wrap="square" rtlCol="0" anchor="t"/>
          <a:lstStyle/>
          <a:p>
            <a:pPr marL="0" indent="0" algn="r">
              <a:lnSpc>
                <a:spcPts val="2965"/>
              </a:lnSpc>
              <a:buNone/>
            </a:pPr>
            <a:r>
              <a:rPr lang="en-US" sz="1853" dirty="0">
                <a:solidFill>
                  <a:srgbClr val="C9C9C0"/>
                </a:solidFill>
                <a:latin typeface="Tomorrow" pitchFamily="34" charset="0"/>
                <a:ea typeface="Tomorrow" pitchFamily="34" charset="-122"/>
                <a:cs typeface="Tomorrow" pitchFamily="34" charset="-120"/>
              </a:rPr>
              <a:t>Rwanda has made significant strides in building a robust digital infrastructure, investing heavily in fiber optic networks and expanding internet access nationwide.</a:t>
            </a:r>
            <a:endParaRPr lang="en-US" sz="1853" dirty="0"/>
          </a:p>
        </p:txBody>
      </p:sp>
      <p:sp>
        <p:nvSpPr>
          <p:cNvPr id="9" name="Shape 7"/>
          <p:cNvSpPr/>
          <p:nvPr/>
        </p:nvSpPr>
        <p:spPr>
          <a:xfrm>
            <a:off x="7050345" y="3294459"/>
            <a:ext cx="529471" cy="529471"/>
          </a:xfrm>
          <a:prstGeom prst="roundRect">
            <a:avLst>
              <a:gd name="adj" fmla="val 8001"/>
            </a:avLst>
          </a:prstGeom>
          <a:solidFill>
            <a:srgbClr val="3C3C3A"/>
          </a:solidFill>
          <a:ln/>
        </p:spPr>
      </p:sp>
      <p:sp>
        <p:nvSpPr>
          <p:cNvPr id="10" name="Text 8"/>
          <p:cNvSpPr/>
          <p:nvPr/>
        </p:nvSpPr>
        <p:spPr>
          <a:xfrm>
            <a:off x="7196435" y="3382685"/>
            <a:ext cx="237173" cy="353020"/>
          </a:xfrm>
          <a:prstGeom prst="rect">
            <a:avLst/>
          </a:prstGeom>
          <a:noFill/>
          <a:ln/>
        </p:spPr>
        <p:txBody>
          <a:bodyPr wrap="none" rtlCol="0" anchor="t"/>
          <a:lstStyle/>
          <a:p>
            <a:pPr marL="0" indent="0" algn="ctr">
              <a:lnSpc>
                <a:spcPts val="2780"/>
              </a:lnSpc>
              <a:buNone/>
            </a:pPr>
            <a:r>
              <a:rPr lang="en-US" sz="2780" b="1" dirty="0">
                <a:solidFill>
                  <a:srgbClr val="C9C9C0"/>
                </a:solidFill>
                <a:latin typeface="Tomorrow" pitchFamily="34" charset="0"/>
                <a:ea typeface="Tomorrow" pitchFamily="34" charset="-122"/>
                <a:cs typeface="Tomorrow" pitchFamily="34" charset="-120"/>
              </a:rPr>
              <a:t>2</a:t>
            </a:r>
            <a:endParaRPr lang="en-US" sz="2780" dirty="0"/>
          </a:p>
        </p:txBody>
      </p:sp>
      <p:sp>
        <p:nvSpPr>
          <p:cNvPr id="11" name="Text 9"/>
          <p:cNvSpPr/>
          <p:nvPr/>
        </p:nvSpPr>
        <p:spPr>
          <a:xfrm>
            <a:off x="8609409" y="3265051"/>
            <a:ext cx="4685586" cy="441246"/>
          </a:xfrm>
          <a:prstGeom prst="rect">
            <a:avLst/>
          </a:prstGeom>
          <a:noFill/>
          <a:ln/>
        </p:spPr>
        <p:txBody>
          <a:bodyPr wrap="none" rtlCol="0" anchor="t"/>
          <a:lstStyle/>
          <a:p>
            <a:pPr marL="0" indent="0" algn="l">
              <a:lnSpc>
                <a:spcPts val="3474"/>
              </a:lnSpc>
              <a:buNone/>
            </a:pPr>
            <a:r>
              <a:rPr lang="en-US" sz="2780" b="1" dirty="0">
                <a:solidFill>
                  <a:srgbClr val="C9C9C0"/>
                </a:solidFill>
                <a:latin typeface="Tomorrow" pitchFamily="34" charset="0"/>
                <a:ea typeface="Tomorrow" pitchFamily="34" charset="-122"/>
                <a:cs typeface="Tomorrow" pitchFamily="34" charset="-120"/>
              </a:rPr>
              <a:t>Embracing e-Government</a:t>
            </a:r>
            <a:endParaRPr lang="en-US" sz="2780" dirty="0"/>
          </a:p>
        </p:txBody>
      </p:sp>
      <p:sp>
        <p:nvSpPr>
          <p:cNvPr id="12" name="Text 10"/>
          <p:cNvSpPr/>
          <p:nvPr/>
        </p:nvSpPr>
        <p:spPr>
          <a:xfrm>
            <a:off x="8609409" y="3847386"/>
            <a:ext cx="5133380" cy="1882973"/>
          </a:xfrm>
          <a:prstGeom prst="rect">
            <a:avLst/>
          </a:prstGeom>
          <a:noFill/>
          <a:ln/>
        </p:spPr>
        <p:txBody>
          <a:bodyPr wrap="square" rtlCol="0" anchor="t"/>
          <a:lstStyle/>
          <a:p>
            <a:pPr marL="0" indent="0" algn="l">
              <a:lnSpc>
                <a:spcPts val="2965"/>
              </a:lnSpc>
              <a:buNone/>
            </a:pPr>
            <a:r>
              <a:rPr lang="en-US" sz="1853" dirty="0">
                <a:solidFill>
                  <a:srgbClr val="C9C9C0"/>
                </a:solidFill>
                <a:latin typeface="Tomorrow" pitchFamily="34" charset="0"/>
                <a:ea typeface="Tomorrow" pitchFamily="34" charset="-122"/>
                <a:cs typeface="Tomorrow" pitchFamily="34" charset="-120"/>
              </a:rPr>
              <a:t>The government has implemented a range of e-government initiatives, digitizing public services and streamlining administrative processes to improve efficiency and transparency.</a:t>
            </a:r>
            <a:endParaRPr lang="en-US" sz="1853" dirty="0"/>
          </a:p>
        </p:txBody>
      </p:sp>
      <p:sp>
        <p:nvSpPr>
          <p:cNvPr id="13" name="Shape 11"/>
          <p:cNvSpPr/>
          <p:nvPr/>
        </p:nvSpPr>
        <p:spPr>
          <a:xfrm>
            <a:off x="7050345" y="4912400"/>
            <a:ext cx="529471" cy="529471"/>
          </a:xfrm>
          <a:prstGeom prst="roundRect">
            <a:avLst>
              <a:gd name="adj" fmla="val 8001"/>
            </a:avLst>
          </a:prstGeom>
          <a:solidFill>
            <a:srgbClr val="3C3C3A"/>
          </a:solidFill>
          <a:ln/>
        </p:spPr>
      </p:sp>
      <p:sp>
        <p:nvSpPr>
          <p:cNvPr id="14" name="Text 12"/>
          <p:cNvSpPr/>
          <p:nvPr/>
        </p:nvSpPr>
        <p:spPr>
          <a:xfrm>
            <a:off x="7197150" y="5000625"/>
            <a:ext cx="235744" cy="353020"/>
          </a:xfrm>
          <a:prstGeom prst="rect">
            <a:avLst/>
          </a:prstGeom>
          <a:noFill/>
          <a:ln/>
        </p:spPr>
        <p:txBody>
          <a:bodyPr wrap="none" rtlCol="0" anchor="t"/>
          <a:lstStyle/>
          <a:p>
            <a:pPr marL="0" indent="0" algn="ctr">
              <a:lnSpc>
                <a:spcPts val="2780"/>
              </a:lnSpc>
              <a:buNone/>
            </a:pPr>
            <a:r>
              <a:rPr lang="en-US" sz="2780" b="1" dirty="0">
                <a:solidFill>
                  <a:srgbClr val="C9C9C0"/>
                </a:solidFill>
                <a:latin typeface="Tomorrow" pitchFamily="34" charset="0"/>
                <a:ea typeface="Tomorrow" pitchFamily="34" charset="-122"/>
                <a:cs typeface="Tomorrow" pitchFamily="34" charset="-120"/>
              </a:rPr>
              <a:t>3</a:t>
            </a:r>
            <a:endParaRPr lang="en-US" sz="2780" dirty="0"/>
          </a:p>
        </p:txBody>
      </p:sp>
      <p:sp>
        <p:nvSpPr>
          <p:cNvPr id="15" name="Text 13"/>
          <p:cNvSpPr/>
          <p:nvPr/>
        </p:nvSpPr>
        <p:spPr>
          <a:xfrm>
            <a:off x="2490668" y="4882991"/>
            <a:ext cx="3530084" cy="441246"/>
          </a:xfrm>
          <a:prstGeom prst="rect">
            <a:avLst/>
          </a:prstGeom>
          <a:noFill/>
          <a:ln/>
        </p:spPr>
        <p:txBody>
          <a:bodyPr wrap="none" rtlCol="0" anchor="t"/>
          <a:lstStyle/>
          <a:p>
            <a:pPr marL="0" indent="0" algn="r">
              <a:lnSpc>
                <a:spcPts val="3474"/>
              </a:lnSpc>
              <a:buNone/>
            </a:pPr>
            <a:r>
              <a:rPr lang="en-US" sz="2780" b="1" dirty="0">
                <a:solidFill>
                  <a:srgbClr val="C9C9C0"/>
                </a:solidFill>
                <a:latin typeface="Tomorrow" pitchFamily="34" charset="0"/>
                <a:ea typeface="Tomorrow" pitchFamily="34" charset="-122"/>
                <a:cs typeface="Tomorrow" pitchFamily="34" charset="-120"/>
              </a:rPr>
              <a:t>Driving Innovation</a:t>
            </a:r>
            <a:endParaRPr lang="en-US" sz="2780" dirty="0"/>
          </a:p>
        </p:txBody>
      </p:sp>
      <p:sp>
        <p:nvSpPr>
          <p:cNvPr id="16" name="Text 14"/>
          <p:cNvSpPr/>
          <p:nvPr/>
        </p:nvSpPr>
        <p:spPr>
          <a:xfrm>
            <a:off x="887492" y="5465326"/>
            <a:ext cx="5133261" cy="1882973"/>
          </a:xfrm>
          <a:prstGeom prst="rect">
            <a:avLst/>
          </a:prstGeom>
          <a:noFill/>
          <a:ln/>
        </p:spPr>
        <p:txBody>
          <a:bodyPr wrap="square" rtlCol="0" anchor="t"/>
          <a:lstStyle/>
          <a:p>
            <a:pPr marL="0" indent="0" algn="r">
              <a:lnSpc>
                <a:spcPts val="2965"/>
              </a:lnSpc>
              <a:buNone/>
            </a:pPr>
            <a:r>
              <a:rPr lang="en-US" sz="1853" dirty="0">
                <a:solidFill>
                  <a:srgbClr val="C9C9C0"/>
                </a:solidFill>
                <a:latin typeface="Tomorrow" pitchFamily="34" charset="0"/>
                <a:ea typeface="Tomorrow" pitchFamily="34" charset="-122"/>
                <a:cs typeface="Tomorrow" pitchFamily="34" charset="-120"/>
              </a:rPr>
              <a:t>Rwanda has created an enabling environment for tech startups and entrepreneurs, establishing innovation hubs and providing support to foster a thriving digital ecosystem.</a:t>
            </a:r>
            <a:endParaRPr lang="en-US" sz="1853"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877378"/>
            <a:ext cx="7415927" cy="2129314"/>
          </a:xfrm>
          <a:prstGeom prst="rect">
            <a:avLst/>
          </a:prstGeom>
          <a:noFill/>
          <a:ln/>
        </p:spPr>
        <p:txBody>
          <a:bodyPr wrap="square" rtlCol="0" anchor="t"/>
          <a:lstStyle/>
          <a:p>
            <a:pPr marL="0" indent="0">
              <a:lnSpc>
                <a:spcPts val="8384"/>
              </a:lnSpc>
              <a:buNone/>
            </a:pPr>
            <a:r>
              <a:rPr lang="en-US" sz="6707" b="1" dirty="0">
                <a:solidFill>
                  <a:srgbClr val="EDEDE8"/>
                </a:solidFill>
                <a:latin typeface="Tomorrow" pitchFamily="34" charset="0"/>
                <a:ea typeface="Tomorrow" pitchFamily="34" charset="-122"/>
                <a:cs typeface="Tomorrow" pitchFamily="34" charset="-120"/>
              </a:rPr>
              <a:t>Rwanda's Digital Transformation</a:t>
            </a:r>
            <a:endParaRPr lang="en-US" sz="6707" dirty="0"/>
          </a:p>
        </p:txBody>
      </p:sp>
      <p:sp>
        <p:nvSpPr>
          <p:cNvPr id="6" name="Text 3"/>
          <p:cNvSpPr/>
          <p:nvPr/>
        </p:nvSpPr>
        <p:spPr>
          <a:xfrm>
            <a:off x="6350437" y="4376976"/>
            <a:ext cx="7415927" cy="1975247"/>
          </a:xfrm>
          <a:prstGeom prst="rect">
            <a:avLst/>
          </a:prstGeom>
          <a:noFill/>
          <a:ln/>
        </p:spPr>
        <p:txBody>
          <a:bodyPr wrap="square" rtlCol="0" anchor="t"/>
          <a:lstStyle/>
          <a:p>
            <a:pPr marL="0" indent="0">
              <a:lnSpc>
                <a:spcPts val="3110"/>
              </a:lnSpc>
              <a:buNone/>
            </a:pPr>
            <a:r>
              <a:rPr lang="en-US" sz="1944" dirty="0">
                <a:solidFill>
                  <a:srgbClr val="C9C9C0"/>
                </a:solidFill>
                <a:latin typeface="Tomorrow" pitchFamily="34" charset="0"/>
                <a:ea typeface="Tomorrow" pitchFamily="34" charset="-122"/>
                <a:cs typeface="Tomorrow" pitchFamily="34" charset="-120"/>
              </a:rPr>
              <a:t>Rwanda is rapidly embracing digital technologies to integrate into the global economy and drive sustainable development. This digital transformation brings both opportunities and challenges as the country navigates increasing connectivity and cyber threats.</a:t>
            </a:r>
            <a:endParaRPr lang="en-US" sz="194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sp>
        <p:nvSpPr>
          <p:cNvPr id="4" name="Text 2"/>
          <p:cNvSpPr/>
          <p:nvPr/>
        </p:nvSpPr>
        <p:spPr>
          <a:xfrm>
            <a:off x="864037" y="2014776"/>
            <a:ext cx="12902327" cy="1543050"/>
          </a:xfrm>
          <a:prstGeom prst="rect">
            <a:avLst/>
          </a:prstGeom>
          <a:noFill/>
          <a:ln/>
        </p:spPr>
        <p:txBody>
          <a:bodyPr wrap="square" rtlCol="0" anchor="t"/>
          <a:lstStyle/>
          <a:p>
            <a:pPr marL="0" indent="0">
              <a:lnSpc>
                <a:spcPts val="6075"/>
              </a:lnSpc>
              <a:buNone/>
            </a:pPr>
            <a:r>
              <a:rPr lang="en-US" sz="4860" b="1" dirty="0">
                <a:solidFill>
                  <a:srgbClr val="EDEDE8"/>
                </a:solidFill>
                <a:latin typeface="Tomorrow" pitchFamily="34" charset="0"/>
                <a:ea typeface="Tomorrow" pitchFamily="34" charset="-122"/>
                <a:cs typeface="Tomorrow" pitchFamily="34" charset="-120"/>
              </a:rPr>
              <a:t>Integrating into the Global Economy through ICT</a:t>
            </a:r>
            <a:endParaRPr lang="en-US" sz="4860" dirty="0"/>
          </a:p>
        </p:txBody>
      </p:sp>
      <p:sp>
        <p:nvSpPr>
          <p:cNvPr id="5" name="Text 3"/>
          <p:cNvSpPr/>
          <p:nvPr/>
        </p:nvSpPr>
        <p:spPr>
          <a:xfrm>
            <a:off x="864037" y="4174927"/>
            <a:ext cx="3086100" cy="385763"/>
          </a:xfrm>
          <a:prstGeom prst="rect">
            <a:avLst/>
          </a:prstGeom>
          <a:noFill/>
          <a:ln/>
        </p:spPr>
        <p:txBody>
          <a:bodyPr wrap="none" rtlCol="0" anchor="t"/>
          <a:lstStyle/>
          <a:p>
            <a:pPr marL="0" indent="0">
              <a:lnSpc>
                <a:spcPts val="3038"/>
              </a:lnSpc>
              <a:buNone/>
            </a:pPr>
            <a:r>
              <a:rPr lang="en-US" sz="2430" b="1" dirty="0">
                <a:solidFill>
                  <a:srgbClr val="EDEDE8"/>
                </a:solidFill>
                <a:latin typeface="Tomorrow" pitchFamily="34" charset="0"/>
                <a:ea typeface="Tomorrow" pitchFamily="34" charset="-122"/>
                <a:cs typeface="Tomorrow" pitchFamily="34" charset="-120"/>
              </a:rPr>
              <a:t>e-Government</a:t>
            </a:r>
            <a:endParaRPr lang="en-US" sz="2430" dirty="0"/>
          </a:p>
        </p:txBody>
      </p:sp>
      <p:sp>
        <p:nvSpPr>
          <p:cNvPr id="6" name="Text 4"/>
          <p:cNvSpPr/>
          <p:nvPr/>
        </p:nvSpPr>
        <p:spPr>
          <a:xfrm>
            <a:off x="864037" y="4807506"/>
            <a:ext cx="3898821" cy="1185148"/>
          </a:xfrm>
          <a:prstGeom prst="rect">
            <a:avLst/>
          </a:prstGeom>
          <a:noFill/>
          <a:ln/>
        </p:spPr>
        <p:txBody>
          <a:bodyPr wrap="square" rtlCol="0" anchor="t"/>
          <a:lstStyle/>
          <a:p>
            <a:pPr marL="0" indent="0">
              <a:lnSpc>
                <a:spcPts val="3110"/>
              </a:lnSpc>
              <a:buNone/>
            </a:pPr>
            <a:r>
              <a:rPr lang="en-US" sz="1944" dirty="0">
                <a:solidFill>
                  <a:srgbClr val="C9C9C0"/>
                </a:solidFill>
                <a:latin typeface="Tomorrow" pitchFamily="34" charset="0"/>
                <a:ea typeface="Tomorrow" pitchFamily="34" charset="-122"/>
                <a:cs typeface="Tomorrow" pitchFamily="34" charset="-120"/>
              </a:rPr>
              <a:t>Rwanda is digitalizing its public services to improve efficiency and citizen access.</a:t>
            </a:r>
            <a:endParaRPr lang="en-US" sz="1944" dirty="0"/>
          </a:p>
        </p:txBody>
      </p:sp>
      <p:sp>
        <p:nvSpPr>
          <p:cNvPr id="7" name="Text 5"/>
          <p:cNvSpPr/>
          <p:nvPr/>
        </p:nvSpPr>
        <p:spPr>
          <a:xfrm>
            <a:off x="5372695" y="4174927"/>
            <a:ext cx="3086100" cy="385763"/>
          </a:xfrm>
          <a:prstGeom prst="rect">
            <a:avLst/>
          </a:prstGeom>
          <a:noFill/>
          <a:ln/>
        </p:spPr>
        <p:txBody>
          <a:bodyPr wrap="none" rtlCol="0" anchor="t"/>
          <a:lstStyle/>
          <a:p>
            <a:pPr marL="0" indent="0">
              <a:lnSpc>
                <a:spcPts val="3038"/>
              </a:lnSpc>
              <a:buNone/>
            </a:pPr>
            <a:r>
              <a:rPr lang="en-US" sz="2430" b="1" dirty="0">
                <a:solidFill>
                  <a:srgbClr val="EDEDE8"/>
                </a:solidFill>
                <a:latin typeface="Tomorrow" pitchFamily="34" charset="0"/>
                <a:ea typeface="Tomorrow" pitchFamily="34" charset="-122"/>
                <a:cs typeface="Tomorrow" pitchFamily="34" charset="-120"/>
              </a:rPr>
              <a:t>Tech Hub</a:t>
            </a:r>
            <a:endParaRPr lang="en-US" sz="2430" dirty="0"/>
          </a:p>
        </p:txBody>
      </p:sp>
      <p:sp>
        <p:nvSpPr>
          <p:cNvPr id="8" name="Text 6"/>
          <p:cNvSpPr/>
          <p:nvPr/>
        </p:nvSpPr>
        <p:spPr>
          <a:xfrm>
            <a:off x="5372695" y="4807506"/>
            <a:ext cx="3898821" cy="1185148"/>
          </a:xfrm>
          <a:prstGeom prst="rect">
            <a:avLst/>
          </a:prstGeom>
          <a:noFill/>
          <a:ln/>
        </p:spPr>
        <p:txBody>
          <a:bodyPr wrap="square" rtlCol="0" anchor="t"/>
          <a:lstStyle/>
          <a:p>
            <a:pPr marL="0" indent="0">
              <a:lnSpc>
                <a:spcPts val="3110"/>
              </a:lnSpc>
              <a:buNone/>
            </a:pPr>
            <a:r>
              <a:rPr lang="en-US" sz="1944" dirty="0">
                <a:solidFill>
                  <a:srgbClr val="C9C9C0"/>
                </a:solidFill>
                <a:latin typeface="Tomorrow" pitchFamily="34" charset="0"/>
                <a:ea typeface="Tomorrow" pitchFamily="34" charset="-122"/>
                <a:cs typeface="Tomorrow" pitchFamily="34" charset="-120"/>
              </a:rPr>
              <a:t>Kigali Innovation City is becoming a regional hub for tech startups and innovation.</a:t>
            </a:r>
            <a:endParaRPr lang="en-US" sz="1944" dirty="0"/>
          </a:p>
        </p:txBody>
      </p:sp>
      <p:sp>
        <p:nvSpPr>
          <p:cNvPr id="9" name="Text 7"/>
          <p:cNvSpPr/>
          <p:nvPr/>
        </p:nvSpPr>
        <p:spPr>
          <a:xfrm>
            <a:off x="9881354" y="4174927"/>
            <a:ext cx="3086100" cy="385763"/>
          </a:xfrm>
          <a:prstGeom prst="rect">
            <a:avLst/>
          </a:prstGeom>
          <a:noFill/>
          <a:ln/>
        </p:spPr>
        <p:txBody>
          <a:bodyPr wrap="none" rtlCol="0" anchor="t"/>
          <a:lstStyle/>
          <a:p>
            <a:pPr marL="0" indent="0">
              <a:lnSpc>
                <a:spcPts val="3038"/>
              </a:lnSpc>
              <a:buNone/>
            </a:pPr>
            <a:r>
              <a:rPr lang="en-US" sz="2430" b="1" dirty="0">
                <a:solidFill>
                  <a:srgbClr val="EDEDE8"/>
                </a:solidFill>
                <a:latin typeface="Tomorrow" pitchFamily="34" charset="0"/>
                <a:ea typeface="Tomorrow" pitchFamily="34" charset="-122"/>
                <a:cs typeface="Tomorrow" pitchFamily="34" charset="-120"/>
              </a:rPr>
              <a:t>Digital Payments</a:t>
            </a:r>
            <a:endParaRPr lang="en-US" sz="2430" dirty="0"/>
          </a:p>
        </p:txBody>
      </p:sp>
      <p:sp>
        <p:nvSpPr>
          <p:cNvPr id="10" name="Text 8"/>
          <p:cNvSpPr/>
          <p:nvPr/>
        </p:nvSpPr>
        <p:spPr>
          <a:xfrm>
            <a:off x="9881354" y="4807506"/>
            <a:ext cx="3898821" cy="1185148"/>
          </a:xfrm>
          <a:prstGeom prst="rect">
            <a:avLst/>
          </a:prstGeom>
          <a:noFill/>
          <a:ln/>
        </p:spPr>
        <p:txBody>
          <a:bodyPr wrap="square" rtlCol="0" anchor="t"/>
          <a:lstStyle/>
          <a:p>
            <a:pPr marL="0" indent="0">
              <a:lnSpc>
                <a:spcPts val="3110"/>
              </a:lnSpc>
              <a:buNone/>
            </a:pPr>
            <a:r>
              <a:rPr lang="en-US" sz="1944" dirty="0">
                <a:solidFill>
                  <a:srgbClr val="C9C9C0"/>
                </a:solidFill>
                <a:latin typeface="Tomorrow" pitchFamily="34" charset="0"/>
                <a:ea typeface="Tomorrow" pitchFamily="34" charset="-122"/>
                <a:cs typeface="Tomorrow" pitchFamily="34" charset="-120"/>
              </a:rPr>
              <a:t>Rwanda's mobile money ecosystem is enabling greater financial inclusion.</a:t>
            </a:r>
            <a:endParaRPr lang="en-US" sz="194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61167" y="938689"/>
            <a:ext cx="7621667" cy="1359218"/>
          </a:xfrm>
          <a:prstGeom prst="rect">
            <a:avLst/>
          </a:prstGeom>
          <a:noFill/>
          <a:ln/>
        </p:spPr>
        <p:txBody>
          <a:bodyPr wrap="square" rtlCol="0" anchor="t"/>
          <a:lstStyle/>
          <a:p>
            <a:pPr marL="0" indent="0">
              <a:lnSpc>
                <a:spcPts val="5352"/>
              </a:lnSpc>
              <a:buNone/>
            </a:pPr>
            <a:r>
              <a:rPr lang="en-US" sz="4281" b="1" dirty="0">
                <a:solidFill>
                  <a:srgbClr val="EDEDE8"/>
                </a:solidFill>
                <a:latin typeface="Tomorrow" pitchFamily="34" charset="0"/>
                <a:ea typeface="Tomorrow" pitchFamily="34" charset="-122"/>
                <a:cs typeface="Tomorrow" pitchFamily="34" charset="-120"/>
              </a:rPr>
              <a:t>Increasing Cyber Threats with Connectivity</a:t>
            </a:r>
            <a:endParaRPr lang="en-US" sz="4281" dirty="0"/>
          </a:p>
        </p:txBody>
      </p:sp>
      <p:sp>
        <p:nvSpPr>
          <p:cNvPr id="6" name="Shape 3"/>
          <p:cNvSpPr/>
          <p:nvPr/>
        </p:nvSpPr>
        <p:spPr>
          <a:xfrm>
            <a:off x="761167" y="2868573"/>
            <a:ext cx="489228" cy="489228"/>
          </a:xfrm>
          <a:prstGeom prst="roundRect">
            <a:avLst>
              <a:gd name="adj" fmla="val 8002"/>
            </a:avLst>
          </a:prstGeom>
          <a:solidFill>
            <a:srgbClr val="3C3C3A"/>
          </a:solidFill>
          <a:ln/>
        </p:spPr>
      </p:sp>
      <p:sp>
        <p:nvSpPr>
          <p:cNvPr id="7" name="Text 4"/>
          <p:cNvSpPr/>
          <p:nvPr/>
        </p:nvSpPr>
        <p:spPr>
          <a:xfrm>
            <a:off x="931545" y="2950012"/>
            <a:ext cx="148471" cy="326231"/>
          </a:xfrm>
          <a:prstGeom prst="rect">
            <a:avLst/>
          </a:prstGeom>
          <a:noFill/>
          <a:ln/>
        </p:spPr>
        <p:txBody>
          <a:bodyPr wrap="none" rtlCol="0" anchor="t"/>
          <a:lstStyle/>
          <a:p>
            <a:pPr marL="0" indent="0" algn="ctr">
              <a:lnSpc>
                <a:spcPts val="2569"/>
              </a:lnSpc>
              <a:buNone/>
            </a:pPr>
            <a:r>
              <a:rPr lang="en-US" sz="2569" b="1" dirty="0">
                <a:solidFill>
                  <a:srgbClr val="C9C9C0"/>
                </a:solidFill>
                <a:latin typeface="Tomorrow" pitchFamily="34" charset="0"/>
                <a:ea typeface="Tomorrow" pitchFamily="34" charset="-122"/>
                <a:cs typeface="Tomorrow" pitchFamily="34" charset="-120"/>
              </a:rPr>
              <a:t>1</a:t>
            </a:r>
            <a:endParaRPr lang="en-US" sz="2569" dirty="0"/>
          </a:p>
        </p:txBody>
      </p:sp>
      <p:sp>
        <p:nvSpPr>
          <p:cNvPr id="8" name="Text 5"/>
          <p:cNvSpPr/>
          <p:nvPr/>
        </p:nvSpPr>
        <p:spPr>
          <a:xfrm>
            <a:off x="1467803" y="2868573"/>
            <a:ext cx="2718554" cy="339685"/>
          </a:xfrm>
          <a:prstGeom prst="rect">
            <a:avLst/>
          </a:prstGeom>
          <a:noFill/>
          <a:ln/>
        </p:spPr>
        <p:txBody>
          <a:bodyPr wrap="none" rtlCol="0" anchor="t"/>
          <a:lstStyle/>
          <a:p>
            <a:pPr marL="0" indent="0">
              <a:lnSpc>
                <a:spcPts val="2676"/>
              </a:lnSpc>
              <a:buNone/>
            </a:pPr>
            <a:r>
              <a:rPr lang="en-US" sz="2141" b="1" dirty="0">
                <a:solidFill>
                  <a:srgbClr val="C9C9C0"/>
                </a:solidFill>
                <a:latin typeface="Tomorrow" pitchFamily="34" charset="0"/>
                <a:ea typeface="Tomorrow" pitchFamily="34" charset="-122"/>
                <a:cs typeface="Tomorrow" pitchFamily="34" charset="-120"/>
              </a:rPr>
              <a:t>Malware Attacks</a:t>
            </a:r>
            <a:endParaRPr lang="en-US" sz="2141" dirty="0"/>
          </a:p>
        </p:txBody>
      </p:sp>
      <p:sp>
        <p:nvSpPr>
          <p:cNvPr id="9" name="Text 6"/>
          <p:cNvSpPr/>
          <p:nvPr/>
        </p:nvSpPr>
        <p:spPr>
          <a:xfrm>
            <a:off x="1467803" y="3338632"/>
            <a:ext cx="6915031" cy="696039"/>
          </a:xfrm>
          <a:prstGeom prst="rect">
            <a:avLst/>
          </a:prstGeom>
          <a:noFill/>
          <a:ln/>
        </p:spPr>
        <p:txBody>
          <a:bodyPr wrap="square" rtlCol="0" anchor="t"/>
          <a:lstStyle/>
          <a:p>
            <a:pPr marL="0" indent="0">
              <a:lnSpc>
                <a:spcPts val="2740"/>
              </a:lnSpc>
              <a:buNone/>
            </a:pPr>
            <a:r>
              <a:rPr lang="en-US" sz="1712" dirty="0">
                <a:solidFill>
                  <a:srgbClr val="C9C9C0"/>
                </a:solidFill>
                <a:latin typeface="Tomorrow" pitchFamily="34" charset="0"/>
                <a:ea typeface="Tomorrow" pitchFamily="34" charset="-122"/>
                <a:cs typeface="Tomorrow" pitchFamily="34" charset="-120"/>
              </a:rPr>
              <a:t>Rwandan systems are vulnerable to malware that can disrupt critical services.</a:t>
            </a:r>
            <a:endParaRPr lang="en-US" sz="1712" dirty="0"/>
          </a:p>
        </p:txBody>
      </p:sp>
      <p:sp>
        <p:nvSpPr>
          <p:cNvPr id="10" name="Shape 7"/>
          <p:cNvSpPr/>
          <p:nvPr/>
        </p:nvSpPr>
        <p:spPr>
          <a:xfrm>
            <a:off x="761167" y="4496633"/>
            <a:ext cx="489228" cy="489228"/>
          </a:xfrm>
          <a:prstGeom prst="roundRect">
            <a:avLst>
              <a:gd name="adj" fmla="val 8002"/>
            </a:avLst>
          </a:prstGeom>
          <a:solidFill>
            <a:srgbClr val="3C3C3A"/>
          </a:solidFill>
          <a:ln/>
        </p:spPr>
      </p:sp>
      <p:sp>
        <p:nvSpPr>
          <p:cNvPr id="11" name="Text 8"/>
          <p:cNvSpPr/>
          <p:nvPr/>
        </p:nvSpPr>
        <p:spPr>
          <a:xfrm>
            <a:off x="896183" y="4578072"/>
            <a:ext cx="219194" cy="326231"/>
          </a:xfrm>
          <a:prstGeom prst="rect">
            <a:avLst/>
          </a:prstGeom>
          <a:noFill/>
          <a:ln/>
        </p:spPr>
        <p:txBody>
          <a:bodyPr wrap="none" rtlCol="0" anchor="t"/>
          <a:lstStyle/>
          <a:p>
            <a:pPr marL="0" indent="0" algn="ctr">
              <a:lnSpc>
                <a:spcPts val="2569"/>
              </a:lnSpc>
              <a:buNone/>
            </a:pPr>
            <a:r>
              <a:rPr lang="en-US" sz="2569" b="1" dirty="0">
                <a:solidFill>
                  <a:srgbClr val="C9C9C0"/>
                </a:solidFill>
                <a:latin typeface="Tomorrow" pitchFamily="34" charset="0"/>
                <a:ea typeface="Tomorrow" pitchFamily="34" charset="-122"/>
                <a:cs typeface="Tomorrow" pitchFamily="34" charset="-120"/>
              </a:rPr>
              <a:t>2</a:t>
            </a:r>
            <a:endParaRPr lang="en-US" sz="2569" dirty="0"/>
          </a:p>
        </p:txBody>
      </p:sp>
      <p:sp>
        <p:nvSpPr>
          <p:cNvPr id="12" name="Text 9"/>
          <p:cNvSpPr/>
          <p:nvPr/>
        </p:nvSpPr>
        <p:spPr>
          <a:xfrm>
            <a:off x="1467803" y="4496633"/>
            <a:ext cx="2718554" cy="339685"/>
          </a:xfrm>
          <a:prstGeom prst="rect">
            <a:avLst/>
          </a:prstGeom>
          <a:noFill/>
          <a:ln/>
        </p:spPr>
        <p:txBody>
          <a:bodyPr wrap="none" rtlCol="0" anchor="t"/>
          <a:lstStyle/>
          <a:p>
            <a:pPr marL="0" indent="0">
              <a:lnSpc>
                <a:spcPts val="2676"/>
              </a:lnSpc>
              <a:buNone/>
            </a:pPr>
            <a:r>
              <a:rPr lang="en-US" sz="2141" b="1" dirty="0">
                <a:solidFill>
                  <a:srgbClr val="C9C9C0"/>
                </a:solidFill>
                <a:latin typeface="Tomorrow" pitchFamily="34" charset="0"/>
                <a:ea typeface="Tomorrow" pitchFamily="34" charset="-122"/>
                <a:cs typeface="Tomorrow" pitchFamily="34" charset="-120"/>
              </a:rPr>
              <a:t>Data Breaches</a:t>
            </a:r>
            <a:endParaRPr lang="en-US" sz="2141" dirty="0"/>
          </a:p>
        </p:txBody>
      </p:sp>
      <p:sp>
        <p:nvSpPr>
          <p:cNvPr id="13" name="Text 10"/>
          <p:cNvSpPr/>
          <p:nvPr/>
        </p:nvSpPr>
        <p:spPr>
          <a:xfrm>
            <a:off x="1467803" y="4966692"/>
            <a:ext cx="6915031" cy="696039"/>
          </a:xfrm>
          <a:prstGeom prst="rect">
            <a:avLst/>
          </a:prstGeom>
          <a:noFill/>
          <a:ln/>
        </p:spPr>
        <p:txBody>
          <a:bodyPr wrap="square" rtlCol="0" anchor="t"/>
          <a:lstStyle/>
          <a:p>
            <a:pPr marL="0" indent="0">
              <a:lnSpc>
                <a:spcPts val="2740"/>
              </a:lnSpc>
              <a:buNone/>
            </a:pPr>
            <a:r>
              <a:rPr lang="en-US" sz="1712" dirty="0">
                <a:solidFill>
                  <a:srgbClr val="C9C9C0"/>
                </a:solidFill>
                <a:latin typeface="Tomorrow" pitchFamily="34" charset="0"/>
                <a:ea typeface="Tomorrow" pitchFamily="34" charset="-122"/>
                <a:cs typeface="Tomorrow" pitchFamily="34" charset="-120"/>
              </a:rPr>
              <a:t>Sensitive citizen and government data is at risk of unauthorized access.</a:t>
            </a:r>
            <a:endParaRPr lang="en-US" sz="1712" dirty="0"/>
          </a:p>
        </p:txBody>
      </p:sp>
      <p:sp>
        <p:nvSpPr>
          <p:cNvPr id="14" name="Shape 11"/>
          <p:cNvSpPr/>
          <p:nvPr/>
        </p:nvSpPr>
        <p:spPr>
          <a:xfrm>
            <a:off x="761167" y="6124694"/>
            <a:ext cx="489228" cy="489228"/>
          </a:xfrm>
          <a:prstGeom prst="roundRect">
            <a:avLst>
              <a:gd name="adj" fmla="val 8002"/>
            </a:avLst>
          </a:prstGeom>
          <a:solidFill>
            <a:srgbClr val="3C3C3A"/>
          </a:solidFill>
          <a:ln/>
        </p:spPr>
      </p:sp>
      <p:sp>
        <p:nvSpPr>
          <p:cNvPr id="15" name="Text 12"/>
          <p:cNvSpPr/>
          <p:nvPr/>
        </p:nvSpPr>
        <p:spPr>
          <a:xfrm>
            <a:off x="896779" y="6206133"/>
            <a:ext cx="217884" cy="326231"/>
          </a:xfrm>
          <a:prstGeom prst="rect">
            <a:avLst/>
          </a:prstGeom>
          <a:noFill/>
          <a:ln/>
        </p:spPr>
        <p:txBody>
          <a:bodyPr wrap="none" rtlCol="0" anchor="t"/>
          <a:lstStyle/>
          <a:p>
            <a:pPr marL="0" indent="0" algn="ctr">
              <a:lnSpc>
                <a:spcPts val="2569"/>
              </a:lnSpc>
              <a:buNone/>
            </a:pPr>
            <a:r>
              <a:rPr lang="en-US" sz="2569" b="1" dirty="0">
                <a:solidFill>
                  <a:srgbClr val="C9C9C0"/>
                </a:solidFill>
                <a:latin typeface="Tomorrow" pitchFamily="34" charset="0"/>
                <a:ea typeface="Tomorrow" pitchFamily="34" charset="-122"/>
                <a:cs typeface="Tomorrow" pitchFamily="34" charset="-120"/>
              </a:rPr>
              <a:t>3</a:t>
            </a:r>
            <a:endParaRPr lang="en-US" sz="2569" dirty="0"/>
          </a:p>
        </p:txBody>
      </p:sp>
      <p:sp>
        <p:nvSpPr>
          <p:cNvPr id="16" name="Text 13"/>
          <p:cNvSpPr/>
          <p:nvPr/>
        </p:nvSpPr>
        <p:spPr>
          <a:xfrm>
            <a:off x="1467803" y="6124694"/>
            <a:ext cx="2718554" cy="339685"/>
          </a:xfrm>
          <a:prstGeom prst="rect">
            <a:avLst/>
          </a:prstGeom>
          <a:noFill/>
          <a:ln/>
        </p:spPr>
        <p:txBody>
          <a:bodyPr wrap="none" rtlCol="0" anchor="t"/>
          <a:lstStyle/>
          <a:p>
            <a:pPr marL="0" indent="0">
              <a:lnSpc>
                <a:spcPts val="2676"/>
              </a:lnSpc>
              <a:buNone/>
            </a:pPr>
            <a:r>
              <a:rPr lang="en-US" sz="2141" b="1" dirty="0">
                <a:solidFill>
                  <a:srgbClr val="C9C9C0"/>
                </a:solidFill>
                <a:latin typeface="Tomorrow" pitchFamily="34" charset="0"/>
                <a:ea typeface="Tomorrow" pitchFamily="34" charset="-122"/>
                <a:cs typeface="Tomorrow" pitchFamily="34" charset="-120"/>
              </a:rPr>
              <a:t>Phishing Scams</a:t>
            </a:r>
            <a:endParaRPr lang="en-US" sz="2141" dirty="0"/>
          </a:p>
        </p:txBody>
      </p:sp>
      <p:sp>
        <p:nvSpPr>
          <p:cNvPr id="17" name="Text 14"/>
          <p:cNvSpPr/>
          <p:nvPr/>
        </p:nvSpPr>
        <p:spPr>
          <a:xfrm>
            <a:off x="1467803" y="6594753"/>
            <a:ext cx="6915031" cy="696039"/>
          </a:xfrm>
          <a:prstGeom prst="rect">
            <a:avLst/>
          </a:prstGeom>
          <a:noFill/>
          <a:ln/>
        </p:spPr>
        <p:txBody>
          <a:bodyPr wrap="square" rtlCol="0" anchor="t"/>
          <a:lstStyle/>
          <a:p>
            <a:pPr marL="0" indent="0">
              <a:lnSpc>
                <a:spcPts val="2740"/>
              </a:lnSpc>
              <a:buNone/>
            </a:pPr>
            <a:r>
              <a:rPr lang="en-US" sz="1712" dirty="0">
                <a:solidFill>
                  <a:srgbClr val="C9C9C0"/>
                </a:solidFill>
                <a:latin typeface="Tomorrow" pitchFamily="34" charset="0"/>
                <a:ea typeface="Tomorrow" pitchFamily="34" charset="-122"/>
                <a:cs typeface="Tomorrow" pitchFamily="34" charset="-120"/>
              </a:rPr>
              <a:t>Rwandans are targeted by fraudulent emails and messages to steal information.</a:t>
            </a:r>
            <a:endParaRPr lang="en-US" sz="1712"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71168" y="607576"/>
            <a:ext cx="7601664" cy="1377077"/>
          </a:xfrm>
          <a:prstGeom prst="rect">
            <a:avLst/>
          </a:prstGeom>
          <a:noFill/>
          <a:ln/>
        </p:spPr>
        <p:txBody>
          <a:bodyPr wrap="square" rtlCol="0" anchor="t"/>
          <a:lstStyle/>
          <a:p>
            <a:pPr marL="0" indent="0">
              <a:lnSpc>
                <a:spcPts val="5422"/>
              </a:lnSpc>
              <a:buNone/>
            </a:pPr>
            <a:r>
              <a:rPr lang="en-US" sz="4338" b="1" dirty="0">
                <a:solidFill>
                  <a:srgbClr val="EDEDE8"/>
                </a:solidFill>
                <a:latin typeface="Tomorrow" pitchFamily="34" charset="0"/>
                <a:ea typeface="Tomorrow" pitchFamily="34" charset="-122"/>
                <a:cs typeface="Tomorrow" pitchFamily="34" charset="-120"/>
              </a:rPr>
              <a:t>Digitalization of Critical Infrastructure</a:t>
            </a:r>
            <a:endParaRPr lang="en-US" sz="4338" dirty="0"/>
          </a:p>
        </p:txBody>
      </p:sp>
      <p:sp>
        <p:nvSpPr>
          <p:cNvPr id="6" name="Shape 3"/>
          <p:cNvSpPr/>
          <p:nvPr/>
        </p:nvSpPr>
        <p:spPr>
          <a:xfrm>
            <a:off x="771168" y="2315170"/>
            <a:ext cx="7601664" cy="1622108"/>
          </a:xfrm>
          <a:prstGeom prst="roundRect">
            <a:avLst>
              <a:gd name="adj" fmla="val 2445"/>
            </a:avLst>
          </a:prstGeom>
          <a:solidFill>
            <a:srgbClr val="3C3C3A"/>
          </a:solidFill>
          <a:ln/>
        </p:spPr>
      </p:sp>
      <p:sp>
        <p:nvSpPr>
          <p:cNvPr id="7" name="Text 4"/>
          <p:cNvSpPr/>
          <p:nvPr/>
        </p:nvSpPr>
        <p:spPr>
          <a:xfrm>
            <a:off x="991433" y="2535436"/>
            <a:ext cx="2754511" cy="344329"/>
          </a:xfrm>
          <a:prstGeom prst="rect">
            <a:avLst/>
          </a:prstGeom>
          <a:noFill/>
          <a:ln/>
        </p:spPr>
        <p:txBody>
          <a:bodyPr wrap="none" rtlCol="0" anchor="t"/>
          <a:lstStyle/>
          <a:p>
            <a:pPr marL="0" indent="0">
              <a:lnSpc>
                <a:spcPts val="2711"/>
              </a:lnSpc>
              <a:buNone/>
            </a:pPr>
            <a:r>
              <a:rPr lang="en-US" sz="2169" b="1" dirty="0">
                <a:solidFill>
                  <a:srgbClr val="C9C9C0"/>
                </a:solidFill>
                <a:latin typeface="Tomorrow" pitchFamily="34" charset="0"/>
                <a:ea typeface="Tomorrow" pitchFamily="34" charset="-122"/>
                <a:cs typeface="Tomorrow" pitchFamily="34" charset="-120"/>
              </a:rPr>
              <a:t>Smart Utilities</a:t>
            </a:r>
            <a:endParaRPr lang="en-US" sz="2169" dirty="0"/>
          </a:p>
        </p:txBody>
      </p:sp>
      <p:sp>
        <p:nvSpPr>
          <p:cNvPr id="8" name="Text 5"/>
          <p:cNvSpPr/>
          <p:nvPr/>
        </p:nvSpPr>
        <p:spPr>
          <a:xfrm>
            <a:off x="991433" y="3011924"/>
            <a:ext cx="7161133" cy="705088"/>
          </a:xfrm>
          <a:prstGeom prst="rect">
            <a:avLst/>
          </a:prstGeom>
          <a:noFill/>
          <a:ln/>
        </p:spPr>
        <p:txBody>
          <a:bodyPr wrap="square" rtlCol="0" anchor="t"/>
          <a:lstStyle/>
          <a:p>
            <a:pPr marL="0" indent="0">
              <a:lnSpc>
                <a:spcPts val="2776"/>
              </a:lnSpc>
              <a:buNone/>
            </a:pPr>
            <a:r>
              <a:rPr lang="en-US" sz="1735" dirty="0">
                <a:solidFill>
                  <a:srgbClr val="C9C9C0"/>
                </a:solidFill>
                <a:latin typeface="Tomorrow" pitchFamily="34" charset="0"/>
                <a:ea typeface="Tomorrow" pitchFamily="34" charset="-122"/>
                <a:cs typeface="Tomorrow" pitchFamily="34" charset="-120"/>
              </a:rPr>
              <a:t>Rwanda is digitizing its power, water, and transportation networks to improve efficiency.</a:t>
            </a:r>
            <a:endParaRPr lang="en-US" sz="1735" dirty="0"/>
          </a:p>
        </p:txBody>
      </p:sp>
      <p:sp>
        <p:nvSpPr>
          <p:cNvPr id="9" name="Shape 6"/>
          <p:cNvSpPr/>
          <p:nvPr/>
        </p:nvSpPr>
        <p:spPr>
          <a:xfrm>
            <a:off x="771168" y="4157543"/>
            <a:ext cx="7601664" cy="1622108"/>
          </a:xfrm>
          <a:prstGeom prst="roundRect">
            <a:avLst>
              <a:gd name="adj" fmla="val 2445"/>
            </a:avLst>
          </a:prstGeom>
          <a:solidFill>
            <a:srgbClr val="3C3C3A"/>
          </a:solidFill>
          <a:ln/>
        </p:spPr>
      </p:sp>
      <p:sp>
        <p:nvSpPr>
          <p:cNvPr id="10" name="Text 7"/>
          <p:cNvSpPr/>
          <p:nvPr/>
        </p:nvSpPr>
        <p:spPr>
          <a:xfrm>
            <a:off x="991433" y="4377809"/>
            <a:ext cx="2754511" cy="344329"/>
          </a:xfrm>
          <a:prstGeom prst="rect">
            <a:avLst/>
          </a:prstGeom>
          <a:noFill/>
          <a:ln/>
        </p:spPr>
        <p:txBody>
          <a:bodyPr wrap="none" rtlCol="0" anchor="t"/>
          <a:lstStyle/>
          <a:p>
            <a:pPr marL="0" indent="0">
              <a:lnSpc>
                <a:spcPts val="2711"/>
              </a:lnSpc>
              <a:buNone/>
            </a:pPr>
            <a:r>
              <a:rPr lang="en-US" sz="2169" b="1" dirty="0">
                <a:solidFill>
                  <a:srgbClr val="C9C9C0"/>
                </a:solidFill>
                <a:latin typeface="Tomorrow" pitchFamily="34" charset="0"/>
                <a:ea typeface="Tomorrow" pitchFamily="34" charset="-122"/>
                <a:cs typeface="Tomorrow" pitchFamily="34" charset="-120"/>
              </a:rPr>
              <a:t>e-Health</a:t>
            </a:r>
            <a:endParaRPr lang="en-US" sz="2169" dirty="0"/>
          </a:p>
        </p:txBody>
      </p:sp>
      <p:sp>
        <p:nvSpPr>
          <p:cNvPr id="11" name="Text 8"/>
          <p:cNvSpPr/>
          <p:nvPr/>
        </p:nvSpPr>
        <p:spPr>
          <a:xfrm>
            <a:off x="991433" y="4854297"/>
            <a:ext cx="7161133" cy="705088"/>
          </a:xfrm>
          <a:prstGeom prst="rect">
            <a:avLst/>
          </a:prstGeom>
          <a:noFill/>
          <a:ln/>
        </p:spPr>
        <p:txBody>
          <a:bodyPr wrap="square" rtlCol="0" anchor="t"/>
          <a:lstStyle/>
          <a:p>
            <a:pPr marL="0" indent="0">
              <a:lnSpc>
                <a:spcPts val="2776"/>
              </a:lnSpc>
              <a:buNone/>
            </a:pPr>
            <a:r>
              <a:rPr lang="en-US" sz="1735" dirty="0">
                <a:solidFill>
                  <a:srgbClr val="C9C9C0"/>
                </a:solidFill>
                <a:latin typeface="Tomorrow" pitchFamily="34" charset="0"/>
                <a:ea typeface="Tomorrow" pitchFamily="34" charset="-122"/>
                <a:cs typeface="Tomorrow" pitchFamily="34" charset="-120"/>
              </a:rPr>
              <a:t>Telemedicine and digital medical records enhance healthcare access and quality.</a:t>
            </a:r>
            <a:endParaRPr lang="en-US" sz="1735" dirty="0"/>
          </a:p>
        </p:txBody>
      </p:sp>
      <p:sp>
        <p:nvSpPr>
          <p:cNvPr id="12" name="Shape 9"/>
          <p:cNvSpPr/>
          <p:nvPr/>
        </p:nvSpPr>
        <p:spPr>
          <a:xfrm>
            <a:off x="771168" y="5999917"/>
            <a:ext cx="7601664" cy="1622108"/>
          </a:xfrm>
          <a:prstGeom prst="roundRect">
            <a:avLst>
              <a:gd name="adj" fmla="val 2445"/>
            </a:avLst>
          </a:prstGeom>
          <a:solidFill>
            <a:srgbClr val="3C3C3A"/>
          </a:solidFill>
          <a:ln/>
        </p:spPr>
      </p:sp>
      <p:sp>
        <p:nvSpPr>
          <p:cNvPr id="13" name="Text 10"/>
          <p:cNvSpPr/>
          <p:nvPr/>
        </p:nvSpPr>
        <p:spPr>
          <a:xfrm>
            <a:off x="991433" y="6220182"/>
            <a:ext cx="2754511" cy="344329"/>
          </a:xfrm>
          <a:prstGeom prst="rect">
            <a:avLst/>
          </a:prstGeom>
          <a:noFill/>
          <a:ln/>
        </p:spPr>
        <p:txBody>
          <a:bodyPr wrap="none" rtlCol="0" anchor="t"/>
          <a:lstStyle/>
          <a:p>
            <a:pPr marL="0" indent="0">
              <a:lnSpc>
                <a:spcPts val="2711"/>
              </a:lnSpc>
              <a:buNone/>
            </a:pPr>
            <a:r>
              <a:rPr lang="en-US" sz="2169" b="1" dirty="0">
                <a:solidFill>
                  <a:srgbClr val="C9C9C0"/>
                </a:solidFill>
                <a:latin typeface="Tomorrow" pitchFamily="34" charset="0"/>
                <a:ea typeface="Tomorrow" pitchFamily="34" charset="-122"/>
                <a:cs typeface="Tomorrow" pitchFamily="34" charset="-120"/>
              </a:rPr>
              <a:t>Digital Education</a:t>
            </a:r>
            <a:endParaRPr lang="en-US" sz="2169" dirty="0"/>
          </a:p>
        </p:txBody>
      </p:sp>
      <p:sp>
        <p:nvSpPr>
          <p:cNvPr id="14" name="Text 11"/>
          <p:cNvSpPr/>
          <p:nvPr/>
        </p:nvSpPr>
        <p:spPr>
          <a:xfrm>
            <a:off x="991433" y="6696670"/>
            <a:ext cx="7161133" cy="705088"/>
          </a:xfrm>
          <a:prstGeom prst="rect">
            <a:avLst/>
          </a:prstGeom>
          <a:noFill/>
          <a:ln/>
        </p:spPr>
        <p:txBody>
          <a:bodyPr wrap="square" rtlCol="0" anchor="t"/>
          <a:lstStyle/>
          <a:p>
            <a:pPr marL="0" indent="0">
              <a:lnSpc>
                <a:spcPts val="2776"/>
              </a:lnSpc>
              <a:buNone/>
            </a:pPr>
            <a:r>
              <a:rPr lang="en-US" sz="1735" dirty="0">
                <a:solidFill>
                  <a:srgbClr val="C9C9C0"/>
                </a:solidFill>
                <a:latin typeface="Tomorrow" pitchFamily="34" charset="0"/>
                <a:ea typeface="Tomorrow" pitchFamily="34" charset="-122"/>
                <a:cs typeface="Tomorrow" pitchFamily="34" charset="-120"/>
              </a:rPr>
              <a:t>Rwanda is integrating technology into its schools to modernize the learning experience.</a:t>
            </a:r>
            <a:endParaRPr lang="en-US" sz="1735"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28412" y="1205389"/>
            <a:ext cx="6764417" cy="561023"/>
          </a:xfrm>
          <a:prstGeom prst="rect">
            <a:avLst/>
          </a:prstGeom>
          <a:noFill/>
          <a:ln/>
        </p:spPr>
        <p:txBody>
          <a:bodyPr wrap="none" rtlCol="0" anchor="t"/>
          <a:lstStyle/>
          <a:p>
            <a:pPr marL="0" indent="0">
              <a:lnSpc>
                <a:spcPts val="4418"/>
              </a:lnSpc>
              <a:buNone/>
            </a:pPr>
            <a:r>
              <a:rPr lang="en-US" sz="3535" b="1" dirty="0">
                <a:solidFill>
                  <a:srgbClr val="EDEDE8"/>
                </a:solidFill>
                <a:latin typeface="Tomorrow" pitchFamily="34" charset="0"/>
                <a:ea typeface="Tomorrow" pitchFamily="34" charset="-122"/>
                <a:cs typeface="Tomorrow" pitchFamily="34" charset="-120"/>
              </a:rPr>
              <a:t>Vulnerabilities in ICT Systems</a:t>
            </a:r>
            <a:endParaRPr lang="en-US" sz="3535" dirty="0"/>
          </a:p>
        </p:txBody>
      </p:sp>
      <p:pic>
        <p:nvPicPr>
          <p:cNvPr id="6" name="Image 1" descr="preencoded.png"/>
          <p:cNvPicPr>
            <a:picLocks noChangeAspect="1"/>
          </p:cNvPicPr>
          <p:nvPr/>
        </p:nvPicPr>
        <p:blipFill>
          <a:blip r:embed="rId4"/>
          <a:stretch>
            <a:fillRect/>
          </a:stretch>
        </p:blipFill>
        <p:spPr>
          <a:xfrm>
            <a:off x="628412" y="2035731"/>
            <a:ext cx="448866" cy="448866"/>
          </a:xfrm>
          <a:prstGeom prst="rect">
            <a:avLst/>
          </a:prstGeom>
        </p:spPr>
      </p:pic>
      <p:sp>
        <p:nvSpPr>
          <p:cNvPr id="7" name="Text 3"/>
          <p:cNvSpPr/>
          <p:nvPr/>
        </p:nvSpPr>
        <p:spPr>
          <a:xfrm>
            <a:off x="628412" y="2664143"/>
            <a:ext cx="2244328" cy="280511"/>
          </a:xfrm>
          <a:prstGeom prst="rect">
            <a:avLst/>
          </a:prstGeom>
          <a:noFill/>
          <a:ln/>
        </p:spPr>
        <p:txBody>
          <a:bodyPr wrap="none" rtlCol="0" anchor="t"/>
          <a:lstStyle/>
          <a:p>
            <a:pPr marL="0" indent="0" algn="l">
              <a:lnSpc>
                <a:spcPts val="2209"/>
              </a:lnSpc>
              <a:buNone/>
            </a:pPr>
            <a:r>
              <a:rPr lang="en-US" sz="1767" b="1" dirty="0">
                <a:solidFill>
                  <a:srgbClr val="C9C9C0"/>
                </a:solidFill>
                <a:latin typeface="Tomorrow" pitchFamily="34" charset="0"/>
                <a:ea typeface="Tomorrow" pitchFamily="34" charset="-122"/>
                <a:cs typeface="Tomorrow" pitchFamily="34" charset="-120"/>
              </a:rPr>
              <a:t>Data Security</a:t>
            </a:r>
            <a:endParaRPr lang="en-US" sz="1767" dirty="0"/>
          </a:p>
        </p:txBody>
      </p:sp>
      <p:sp>
        <p:nvSpPr>
          <p:cNvPr id="8" name="Text 4"/>
          <p:cNvSpPr/>
          <p:nvPr/>
        </p:nvSpPr>
        <p:spPr>
          <a:xfrm>
            <a:off x="628412" y="3052286"/>
            <a:ext cx="7887176" cy="287179"/>
          </a:xfrm>
          <a:prstGeom prst="rect">
            <a:avLst/>
          </a:prstGeom>
          <a:noFill/>
          <a:ln/>
        </p:spPr>
        <p:txBody>
          <a:bodyPr wrap="none" rtlCol="0" anchor="t"/>
          <a:lstStyle/>
          <a:p>
            <a:pPr marL="0" indent="0" algn="l">
              <a:lnSpc>
                <a:spcPts val="2262"/>
              </a:lnSpc>
              <a:buNone/>
            </a:pPr>
            <a:r>
              <a:rPr lang="en-US" sz="1414" dirty="0">
                <a:solidFill>
                  <a:srgbClr val="C9C9C0"/>
                </a:solidFill>
                <a:latin typeface="Tomorrow" pitchFamily="34" charset="0"/>
                <a:ea typeface="Tomorrow" pitchFamily="34" charset="-122"/>
                <a:cs typeface="Tomorrow" pitchFamily="34" charset="-120"/>
              </a:rPr>
              <a:t>Inadequate encryption and access controls put sensitive information at risk.</a:t>
            </a:r>
            <a:endParaRPr lang="en-US" sz="1414" dirty="0"/>
          </a:p>
        </p:txBody>
      </p:sp>
      <p:pic>
        <p:nvPicPr>
          <p:cNvPr id="9" name="Image 2" descr="preencoded.png"/>
          <p:cNvPicPr>
            <a:picLocks noChangeAspect="1"/>
          </p:cNvPicPr>
          <p:nvPr/>
        </p:nvPicPr>
        <p:blipFill>
          <a:blip r:embed="rId5"/>
          <a:stretch>
            <a:fillRect/>
          </a:stretch>
        </p:blipFill>
        <p:spPr>
          <a:xfrm>
            <a:off x="628412" y="3878104"/>
            <a:ext cx="448866" cy="448866"/>
          </a:xfrm>
          <a:prstGeom prst="rect">
            <a:avLst/>
          </a:prstGeom>
        </p:spPr>
      </p:pic>
      <p:sp>
        <p:nvSpPr>
          <p:cNvPr id="10" name="Text 5"/>
          <p:cNvSpPr/>
          <p:nvPr/>
        </p:nvSpPr>
        <p:spPr>
          <a:xfrm>
            <a:off x="628412" y="4506516"/>
            <a:ext cx="2244328" cy="280511"/>
          </a:xfrm>
          <a:prstGeom prst="rect">
            <a:avLst/>
          </a:prstGeom>
          <a:noFill/>
          <a:ln/>
        </p:spPr>
        <p:txBody>
          <a:bodyPr wrap="none" rtlCol="0" anchor="t"/>
          <a:lstStyle/>
          <a:p>
            <a:pPr marL="0" indent="0" algn="l">
              <a:lnSpc>
                <a:spcPts val="2209"/>
              </a:lnSpc>
              <a:buNone/>
            </a:pPr>
            <a:r>
              <a:rPr lang="en-US" sz="1767" b="1" dirty="0">
                <a:solidFill>
                  <a:srgbClr val="C9C9C0"/>
                </a:solidFill>
                <a:latin typeface="Tomorrow" pitchFamily="34" charset="0"/>
                <a:ea typeface="Tomorrow" pitchFamily="34" charset="-122"/>
                <a:cs typeface="Tomorrow" pitchFamily="34" charset="-120"/>
              </a:rPr>
              <a:t>Software Flaws</a:t>
            </a:r>
            <a:endParaRPr lang="en-US" sz="1767" dirty="0"/>
          </a:p>
        </p:txBody>
      </p:sp>
      <p:sp>
        <p:nvSpPr>
          <p:cNvPr id="11" name="Text 6"/>
          <p:cNvSpPr/>
          <p:nvPr/>
        </p:nvSpPr>
        <p:spPr>
          <a:xfrm>
            <a:off x="628412" y="4894659"/>
            <a:ext cx="7887176" cy="287179"/>
          </a:xfrm>
          <a:prstGeom prst="rect">
            <a:avLst/>
          </a:prstGeom>
          <a:noFill/>
          <a:ln/>
        </p:spPr>
        <p:txBody>
          <a:bodyPr wrap="none" rtlCol="0" anchor="t"/>
          <a:lstStyle/>
          <a:p>
            <a:pPr marL="0" indent="0" algn="l">
              <a:lnSpc>
                <a:spcPts val="2262"/>
              </a:lnSpc>
              <a:buNone/>
            </a:pPr>
            <a:r>
              <a:rPr lang="en-US" sz="1414" dirty="0">
                <a:solidFill>
                  <a:srgbClr val="C9C9C0"/>
                </a:solidFill>
                <a:latin typeface="Tomorrow" pitchFamily="34" charset="0"/>
                <a:ea typeface="Tomorrow" pitchFamily="34" charset="-122"/>
                <a:cs typeface="Tomorrow" pitchFamily="34" charset="-120"/>
              </a:rPr>
              <a:t>Unpatched software vulnerabilities can be exploited by cybercriminals.</a:t>
            </a:r>
            <a:endParaRPr lang="en-US" sz="1414" dirty="0"/>
          </a:p>
        </p:txBody>
      </p:sp>
      <p:pic>
        <p:nvPicPr>
          <p:cNvPr id="12" name="Image 3" descr="preencoded.png"/>
          <p:cNvPicPr>
            <a:picLocks noChangeAspect="1"/>
          </p:cNvPicPr>
          <p:nvPr/>
        </p:nvPicPr>
        <p:blipFill>
          <a:blip r:embed="rId6"/>
          <a:stretch>
            <a:fillRect/>
          </a:stretch>
        </p:blipFill>
        <p:spPr>
          <a:xfrm>
            <a:off x="628412" y="5720477"/>
            <a:ext cx="448866" cy="448866"/>
          </a:xfrm>
          <a:prstGeom prst="rect">
            <a:avLst/>
          </a:prstGeom>
        </p:spPr>
      </p:pic>
      <p:sp>
        <p:nvSpPr>
          <p:cNvPr id="13" name="Text 7"/>
          <p:cNvSpPr/>
          <p:nvPr/>
        </p:nvSpPr>
        <p:spPr>
          <a:xfrm>
            <a:off x="628412" y="6348889"/>
            <a:ext cx="2244328" cy="280511"/>
          </a:xfrm>
          <a:prstGeom prst="rect">
            <a:avLst/>
          </a:prstGeom>
          <a:noFill/>
          <a:ln/>
        </p:spPr>
        <p:txBody>
          <a:bodyPr wrap="none" rtlCol="0" anchor="t"/>
          <a:lstStyle/>
          <a:p>
            <a:pPr marL="0" indent="0" algn="l">
              <a:lnSpc>
                <a:spcPts val="2209"/>
              </a:lnSpc>
              <a:buNone/>
            </a:pPr>
            <a:r>
              <a:rPr lang="en-US" sz="1767" b="1" dirty="0">
                <a:solidFill>
                  <a:srgbClr val="C9C9C0"/>
                </a:solidFill>
                <a:latin typeface="Tomorrow" pitchFamily="34" charset="0"/>
                <a:ea typeface="Tomorrow" pitchFamily="34" charset="-122"/>
                <a:cs typeface="Tomorrow" pitchFamily="34" charset="-120"/>
              </a:rPr>
              <a:t>Insider Threats</a:t>
            </a:r>
            <a:endParaRPr lang="en-US" sz="1767" dirty="0"/>
          </a:p>
        </p:txBody>
      </p:sp>
      <p:sp>
        <p:nvSpPr>
          <p:cNvPr id="14" name="Text 8"/>
          <p:cNvSpPr/>
          <p:nvPr/>
        </p:nvSpPr>
        <p:spPr>
          <a:xfrm>
            <a:off x="628412" y="6737033"/>
            <a:ext cx="7887176" cy="287179"/>
          </a:xfrm>
          <a:prstGeom prst="rect">
            <a:avLst/>
          </a:prstGeom>
          <a:noFill/>
          <a:ln/>
        </p:spPr>
        <p:txBody>
          <a:bodyPr wrap="none" rtlCol="0" anchor="t"/>
          <a:lstStyle/>
          <a:p>
            <a:pPr marL="0" indent="0" algn="l">
              <a:lnSpc>
                <a:spcPts val="2262"/>
              </a:lnSpc>
              <a:buNone/>
            </a:pPr>
            <a:r>
              <a:rPr lang="en-US" sz="1414" dirty="0">
                <a:solidFill>
                  <a:srgbClr val="C9C9C0"/>
                </a:solidFill>
                <a:latin typeface="Tomorrow" pitchFamily="34" charset="0"/>
                <a:ea typeface="Tomorrow" pitchFamily="34" charset="-122"/>
                <a:cs typeface="Tomorrow" pitchFamily="34" charset="-120"/>
              </a:rPr>
              <a:t>Malicious actors within organizations can misuse their access privileges.</a:t>
            </a:r>
            <a:endParaRPr lang="en-US" sz="1414"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59473" y="607933"/>
            <a:ext cx="7597854" cy="1380649"/>
          </a:xfrm>
          <a:prstGeom prst="rect">
            <a:avLst/>
          </a:prstGeom>
          <a:noFill/>
          <a:ln/>
        </p:spPr>
        <p:txBody>
          <a:bodyPr wrap="square" rtlCol="0" anchor="t"/>
          <a:lstStyle/>
          <a:p>
            <a:pPr marL="0" indent="0">
              <a:lnSpc>
                <a:spcPts val="5436"/>
              </a:lnSpc>
              <a:buNone/>
            </a:pPr>
            <a:r>
              <a:rPr lang="en-US" sz="4349" b="1" dirty="0">
                <a:solidFill>
                  <a:srgbClr val="EDEDE8"/>
                </a:solidFill>
                <a:latin typeface="Tomorrow" pitchFamily="34" charset="0"/>
                <a:ea typeface="Tomorrow" pitchFamily="34" charset="-122"/>
                <a:cs typeface="Tomorrow" pitchFamily="34" charset="-120"/>
              </a:rPr>
              <a:t>Robust Network Setup Necessity</a:t>
            </a:r>
            <a:endParaRPr lang="en-US" sz="4349" dirty="0"/>
          </a:p>
        </p:txBody>
      </p:sp>
      <p:pic>
        <p:nvPicPr>
          <p:cNvPr id="6" name="Image 1" descr="preencoded.png"/>
          <p:cNvPicPr>
            <a:picLocks noChangeAspect="1"/>
          </p:cNvPicPr>
          <p:nvPr/>
        </p:nvPicPr>
        <p:blipFill>
          <a:blip r:embed="rId4"/>
          <a:stretch>
            <a:fillRect/>
          </a:stretch>
        </p:blipFill>
        <p:spPr>
          <a:xfrm>
            <a:off x="6259473" y="2319933"/>
            <a:ext cx="1104543" cy="1767245"/>
          </a:xfrm>
          <a:prstGeom prst="rect">
            <a:avLst/>
          </a:prstGeom>
        </p:spPr>
      </p:pic>
      <p:sp>
        <p:nvSpPr>
          <p:cNvPr id="7" name="Text 3"/>
          <p:cNvSpPr/>
          <p:nvPr/>
        </p:nvSpPr>
        <p:spPr>
          <a:xfrm>
            <a:off x="7695367" y="2540794"/>
            <a:ext cx="3243739" cy="345043"/>
          </a:xfrm>
          <a:prstGeom prst="rect">
            <a:avLst/>
          </a:prstGeom>
          <a:noFill/>
          <a:ln/>
        </p:spPr>
        <p:txBody>
          <a:bodyPr wrap="none" rtlCol="0" anchor="t"/>
          <a:lstStyle/>
          <a:p>
            <a:pPr marL="0" indent="0" algn="l">
              <a:lnSpc>
                <a:spcPts val="2718"/>
              </a:lnSpc>
              <a:buNone/>
            </a:pPr>
            <a:r>
              <a:rPr lang="en-US" sz="2174" b="1" dirty="0">
                <a:solidFill>
                  <a:srgbClr val="C9C9C0"/>
                </a:solidFill>
                <a:latin typeface="Tomorrow" pitchFamily="34" charset="0"/>
                <a:ea typeface="Tomorrow" pitchFamily="34" charset="-122"/>
                <a:cs typeface="Tomorrow" pitchFamily="34" charset="-120"/>
              </a:rPr>
              <a:t>Network Segmentation</a:t>
            </a:r>
            <a:endParaRPr lang="en-US" sz="2174" dirty="0"/>
          </a:p>
        </p:txBody>
      </p:sp>
      <p:sp>
        <p:nvSpPr>
          <p:cNvPr id="8" name="Text 4"/>
          <p:cNvSpPr/>
          <p:nvPr/>
        </p:nvSpPr>
        <p:spPr>
          <a:xfrm>
            <a:off x="7695367" y="3018353"/>
            <a:ext cx="6161961" cy="706755"/>
          </a:xfrm>
          <a:prstGeom prst="rect">
            <a:avLst/>
          </a:prstGeom>
          <a:noFill/>
          <a:ln/>
        </p:spPr>
        <p:txBody>
          <a:bodyPr wrap="square" rtlCol="0" anchor="t"/>
          <a:lstStyle/>
          <a:p>
            <a:pPr marL="0" indent="0" algn="l">
              <a:lnSpc>
                <a:spcPts val="2783"/>
              </a:lnSpc>
              <a:buNone/>
            </a:pPr>
            <a:r>
              <a:rPr lang="en-US" sz="1739" dirty="0">
                <a:solidFill>
                  <a:srgbClr val="C9C9C0"/>
                </a:solidFill>
                <a:latin typeface="Tomorrow" pitchFamily="34" charset="0"/>
                <a:ea typeface="Tomorrow" pitchFamily="34" charset="-122"/>
                <a:cs typeface="Tomorrow" pitchFamily="34" charset="-120"/>
              </a:rPr>
              <a:t>Dividing the network into smaller, isolated segments can limit the spread of attacks.</a:t>
            </a:r>
            <a:endParaRPr lang="en-US" sz="1739" dirty="0"/>
          </a:p>
        </p:txBody>
      </p:sp>
      <p:pic>
        <p:nvPicPr>
          <p:cNvPr id="9" name="Image 2" descr="preencoded.png"/>
          <p:cNvPicPr>
            <a:picLocks noChangeAspect="1"/>
          </p:cNvPicPr>
          <p:nvPr/>
        </p:nvPicPr>
        <p:blipFill>
          <a:blip r:embed="rId5"/>
          <a:stretch>
            <a:fillRect/>
          </a:stretch>
        </p:blipFill>
        <p:spPr>
          <a:xfrm>
            <a:off x="6259473" y="4087178"/>
            <a:ext cx="1104543" cy="1767245"/>
          </a:xfrm>
          <a:prstGeom prst="rect">
            <a:avLst/>
          </a:prstGeom>
        </p:spPr>
      </p:pic>
      <p:sp>
        <p:nvSpPr>
          <p:cNvPr id="10" name="Text 5"/>
          <p:cNvSpPr/>
          <p:nvPr/>
        </p:nvSpPr>
        <p:spPr>
          <a:xfrm>
            <a:off x="7695367" y="4308038"/>
            <a:ext cx="2761298" cy="345043"/>
          </a:xfrm>
          <a:prstGeom prst="rect">
            <a:avLst/>
          </a:prstGeom>
          <a:noFill/>
          <a:ln/>
        </p:spPr>
        <p:txBody>
          <a:bodyPr wrap="none" rtlCol="0" anchor="t"/>
          <a:lstStyle/>
          <a:p>
            <a:pPr marL="0" indent="0" algn="l">
              <a:lnSpc>
                <a:spcPts val="2718"/>
              </a:lnSpc>
              <a:buNone/>
            </a:pPr>
            <a:r>
              <a:rPr lang="en-US" sz="2174" b="1" dirty="0">
                <a:solidFill>
                  <a:srgbClr val="C9C9C0"/>
                </a:solidFill>
                <a:latin typeface="Tomorrow" pitchFamily="34" charset="0"/>
                <a:ea typeface="Tomorrow" pitchFamily="34" charset="-122"/>
                <a:cs typeface="Tomorrow" pitchFamily="34" charset="-120"/>
              </a:rPr>
              <a:t>Intrusion Detection</a:t>
            </a:r>
            <a:endParaRPr lang="en-US" sz="2174" dirty="0"/>
          </a:p>
        </p:txBody>
      </p:sp>
      <p:sp>
        <p:nvSpPr>
          <p:cNvPr id="11" name="Text 6"/>
          <p:cNvSpPr/>
          <p:nvPr/>
        </p:nvSpPr>
        <p:spPr>
          <a:xfrm>
            <a:off x="7695367" y="4785598"/>
            <a:ext cx="6161961" cy="706755"/>
          </a:xfrm>
          <a:prstGeom prst="rect">
            <a:avLst/>
          </a:prstGeom>
          <a:noFill/>
          <a:ln/>
        </p:spPr>
        <p:txBody>
          <a:bodyPr wrap="square" rtlCol="0" anchor="t"/>
          <a:lstStyle/>
          <a:p>
            <a:pPr marL="0" indent="0" algn="l">
              <a:lnSpc>
                <a:spcPts val="2783"/>
              </a:lnSpc>
              <a:buNone/>
            </a:pPr>
            <a:r>
              <a:rPr lang="en-US" sz="1739" dirty="0">
                <a:solidFill>
                  <a:srgbClr val="C9C9C0"/>
                </a:solidFill>
                <a:latin typeface="Tomorrow" pitchFamily="34" charset="0"/>
                <a:ea typeface="Tomorrow" pitchFamily="34" charset="-122"/>
                <a:cs typeface="Tomorrow" pitchFamily="34" charset="-120"/>
              </a:rPr>
              <a:t>Monitoring for suspicious activity and quickly responding to threats is crucial.</a:t>
            </a:r>
            <a:endParaRPr lang="en-US" sz="1739" dirty="0"/>
          </a:p>
        </p:txBody>
      </p:sp>
      <p:pic>
        <p:nvPicPr>
          <p:cNvPr id="12" name="Image 3" descr="preencoded.png"/>
          <p:cNvPicPr>
            <a:picLocks noChangeAspect="1"/>
          </p:cNvPicPr>
          <p:nvPr/>
        </p:nvPicPr>
        <p:blipFill>
          <a:blip r:embed="rId6"/>
          <a:stretch>
            <a:fillRect/>
          </a:stretch>
        </p:blipFill>
        <p:spPr>
          <a:xfrm>
            <a:off x="6259473" y="5854422"/>
            <a:ext cx="1104543" cy="1767245"/>
          </a:xfrm>
          <a:prstGeom prst="rect">
            <a:avLst/>
          </a:prstGeom>
        </p:spPr>
      </p:pic>
      <p:sp>
        <p:nvSpPr>
          <p:cNvPr id="13" name="Text 7"/>
          <p:cNvSpPr/>
          <p:nvPr/>
        </p:nvSpPr>
        <p:spPr>
          <a:xfrm>
            <a:off x="7695367" y="6075283"/>
            <a:ext cx="3353872" cy="345043"/>
          </a:xfrm>
          <a:prstGeom prst="rect">
            <a:avLst/>
          </a:prstGeom>
          <a:noFill/>
          <a:ln/>
        </p:spPr>
        <p:txBody>
          <a:bodyPr wrap="none" rtlCol="0" anchor="t"/>
          <a:lstStyle/>
          <a:p>
            <a:pPr marL="0" indent="0" algn="l">
              <a:lnSpc>
                <a:spcPts val="2718"/>
              </a:lnSpc>
              <a:buNone/>
            </a:pPr>
            <a:r>
              <a:rPr lang="en-US" sz="2174" b="1" dirty="0">
                <a:solidFill>
                  <a:srgbClr val="C9C9C0"/>
                </a:solidFill>
                <a:latin typeface="Tomorrow" pitchFamily="34" charset="0"/>
                <a:ea typeface="Tomorrow" pitchFamily="34" charset="-122"/>
                <a:cs typeface="Tomorrow" pitchFamily="34" charset="-120"/>
              </a:rPr>
              <a:t>Redundancy &amp; Backups</a:t>
            </a:r>
            <a:endParaRPr lang="en-US" sz="2174" dirty="0"/>
          </a:p>
        </p:txBody>
      </p:sp>
      <p:sp>
        <p:nvSpPr>
          <p:cNvPr id="14" name="Text 8"/>
          <p:cNvSpPr/>
          <p:nvPr/>
        </p:nvSpPr>
        <p:spPr>
          <a:xfrm>
            <a:off x="7695367" y="6552843"/>
            <a:ext cx="6161961" cy="706755"/>
          </a:xfrm>
          <a:prstGeom prst="rect">
            <a:avLst/>
          </a:prstGeom>
          <a:noFill/>
          <a:ln/>
        </p:spPr>
        <p:txBody>
          <a:bodyPr wrap="square" rtlCol="0" anchor="t"/>
          <a:lstStyle/>
          <a:p>
            <a:pPr marL="0" indent="0" algn="l">
              <a:lnSpc>
                <a:spcPts val="2783"/>
              </a:lnSpc>
              <a:buNone/>
            </a:pPr>
            <a:r>
              <a:rPr lang="en-US" sz="1739" dirty="0">
                <a:solidFill>
                  <a:srgbClr val="C9C9C0"/>
                </a:solidFill>
                <a:latin typeface="Tomorrow" pitchFamily="34" charset="0"/>
                <a:ea typeface="Tomorrow" pitchFamily="34" charset="-122"/>
                <a:cs typeface="Tomorrow" pitchFamily="34" charset="-120"/>
              </a:rPr>
              <a:t>Ensuring critical data and systems have redundant backups can minimize downtime.</a:t>
            </a:r>
            <a:endParaRPr lang="en-US" sz="1739"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511</Words>
  <Application>Microsoft Office PowerPoint</Application>
  <PresentationFormat>Custom</PresentationFormat>
  <Paragraphs>86</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Tomorrow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DINAKARSAI ACHANTA</cp:lastModifiedBy>
  <cp:revision>2</cp:revision>
  <dcterms:created xsi:type="dcterms:W3CDTF">2024-07-26T03:06:14Z</dcterms:created>
  <dcterms:modified xsi:type="dcterms:W3CDTF">2024-07-26T05:23:04Z</dcterms:modified>
</cp:coreProperties>
</file>